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38"/>
  </p:notesMasterIdLst>
  <p:sldIdLst>
    <p:sldId id="369" r:id="rId6"/>
    <p:sldId id="293" r:id="rId7"/>
    <p:sldId id="302" r:id="rId8"/>
    <p:sldId id="286" r:id="rId9"/>
    <p:sldId id="365" r:id="rId10"/>
    <p:sldId id="364" r:id="rId11"/>
    <p:sldId id="294" r:id="rId12"/>
    <p:sldId id="291" r:id="rId13"/>
    <p:sldId id="303" r:id="rId14"/>
    <p:sldId id="333" r:id="rId15"/>
    <p:sldId id="366" r:id="rId16"/>
    <p:sldId id="367" r:id="rId17"/>
    <p:sldId id="368" r:id="rId18"/>
    <p:sldId id="337" r:id="rId19"/>
    <p:sldId id="338" r:id="rId20"/>
    <p:sldId id="339" r:id="rId21"/>
    <p:sldId id="340" r:id="rId22"/>
    <p:sldId id="341" r:id="rId23"/>
    <p:sldId id="342" r:id="rId24"/>
    <p:sldId id="343" r:id="rId25"/>
    <p:sldId id="344" r:id="rId26"/>
    <p:sldId id="345" r:id="rId27"/>
    <p:sldId id="346" r:id="rId28"/>
    <p:sldId id="348" r:id="rId29"/>
    <p:sldId id="349" r:id="rId30"/>
    <p:sldId id="350" r:id="rId31"/>
    <p:sldId id="351" r:id="rId32"/>
    <p:sldId id="354" r:id="rId33"/>
    <p:sldId id="360" r:id="rId34"/>
    <p:sldId id="353" r:id="rId35"/>
    <p:sldId id="361" r:id="rId36"/>
    <p:sldId id="3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E0B4"/>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AF993-3771-498B-8BEF-F00D2E7779A1}" v="168" dt="2017-10-28T15:53:36.1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72546" autoAdjust="0"/>
  </p:normalViewPr>
  <p:slideViewPr>
    <p:cSldViewPr snapToGrid="0" snapToObjects="1">
      <p:cViewPr varScale="1">
        <p:scale>
          <a:sx n="49" d="100"/>
          <a:sy n="49" d="100"/>
        </p:scale>
        <p:origin x="13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C92B3-C48B-4D4B-A413-D0B68846BC99}" type="doc">
      <dgm:prSet loTypeId="urn:microsoft.com/office/officeart/2005/8/layout/chevron1" loCatId="process" qsTypeId="urn:microsoft.com/office/officeart/2005/8/quickstyle/simple1" qsCatId="simple" csTypeId="urn:microsoft.com/office/officeart/2005/8/colors/accent1_2" csCatId="accent1" phldr="1"/>
      <dgm:spPr/>
    </dgm:pt>
    <dgm:pt modelId="{575708F3-F2AD-428C-991A-36142603BAE8}">
      <dgm:prSet phldrT="[Text]" custT="1"/>
      <dgm:spPr>
        <a:solidFill>
          <a:schemeClr val="accent5">
            <a:lumMod val="75000"/>
          </a:schemeClr>
        </a:solidFill>
      </dgm:spPr>
      <dgm:t>
        <a:bodyPr/>
        <a:lstStyle/>
        <a:p>
          <a:r>
            <a:rPr lang="en-US" sz="2800" dirty="0"/>
            <a:t>Product based Affinity</a:t>
          </a:r>
        </a:p>
      </dgm:t>
    </dgm:pt>
    <dgm:pt modelId="{E1D236D0-7594-4A13-98BD-3F530EF52076}" type="parTrans" cxnId="{C346A22F-8A21-4962-B2A3-4732D97B98B4}">
      <dgm:prSet/>
      <dgm:spPr/>
      <dgm:t>
        <a:bodyPr/>
        <a:lstStyle/>
        <a:p>
          <a:endParaRPr lang="en-US" sz="2800"/>
        </a:p>
      </dgm:t>
    </dgm:pt>
    <dgm:pt modelId="{FCE385D5-982D-44EB-84DF-C56F4EC3B15A}" type="sibTrans" cxnId="{C346A22F-8A21-4962-B2A3-4732D97B98B4}">
      <dgm:prSet/>
      <dgm:spPr/>
      <dgm:t>
        <a:bodyPr/>
        <a:lstStyle/>
        <a:p>
          <a:endParaRPr lang="en-US" sz="2800"/>
        </a:p>
      </dgm:t>
    </dgm:pt>
    <dgm:pt modelId="{483C741E-DB53-4E5D-851D-E2DBC9C4CAEF}">
      <dgm:prSet phldrT="[Text]" custT="1"/>
      <dgm:spPr>
        <a:solidFill>
          <a:schemeClr val="accent5">
            <a:lumMod val="75000"/>
          </a:schemeClr>
        </a:solidFill>
      </dgm:spPr>
      <dgm:t>
        <a:bodyPr/>
        <a:lstStyle/>
        <a:p>
          <a:r>
            <a:rPr lang="en-US" sz="2800" dirty="0"/>
            <a:t>Semantic Location based Affinity</a:t>
          </a:r>
        </a:p>
      </dgm:t>
    </dgm:pt>
    <dgm:pt modelId="{200A210A-5331-4D7B-94CD-38B1DBEDBB6B}" type="parTrans" cxnId="{0CA40E4D-35BF-4FE8-B8CD-28CAA882ECA6}">
      <dgm:prSet/>
      <dgm:spPr/>
      <dgm:t>
        <a:bodyPr/>
        <a:lstStyle/>
        <a:p>
          <a:endParaRPr lang="en-US" sz="2800"/>
        </a:p>
      </dgm:t>
    </dgm:pt>
    <dgm:pt modelId="{0DA07F8A-A7D6-4476-B589-83990B47BB34}" type="sibTrans" cxnId="{0CA40E4D-35BF-4FE8-B8CD-28CAA882ECA6}">
      <dgm:prSet/>
      <dgm:spPr/>
      <dgm:t>
        <a:bodyPr/>
        <a:lstStyle/>
        <a:p>
          <a:endParaRPr lang="en-US" sz="2800"/>
        </a:p>
      </dgm:t>
    </dgm:pt>
    <dgm:pt modelId="{1FD89571-3928-4EF7-A10C-4FECB4ED27AA}">
      <dgm:prSet phldrT="[Text]" custT="1"/>
      <dgm:spPr>
        <a:solidFill>
          <a:schemeClr val="accent5">
            <a:lumMod val="75000"/>
          </a:schemeClr>
        </a:solidFill>
      </dgm:spPr>
      <dgm:t>
        <a:bodyPr/>
        <a:lstStyle/>
        <a:p>
          <a:r>
            <a:rPr lang="en-US" sz="2800" dirty="0"/>
            <a:t>User based Affinity</a:t>
          </a:r>
        </a:p>
      </dgm:t>
    </dgm:pt>
    <dgm:pt modelId="{1933B575-6E99-4670-AB32-90E95BD3ED84}" type="parTrans" cxnId="{7095DCCA-1805-4DE9-AD19-AF868C5D57EE}">
      <dgm:prSet/>
      <dgm:spPr/>
      <dgm:t>
        <a:bodyPr/>
        <a:lstStyle/>
        <a:p>
          <a:endParaRPr lang="en-US" sz="2800"/>
        </a:p>
      </dgm:t>
    </dgm:pt>
    <dgm:pt modelId="{FB679A13-B95A-44D1-ABFC-87DD16691343}" type="sibTrans" cxnId="{7095DCCA-1805-4DE9-AD19-AF868C5D57EE}">
      <dgm:prSet/>
      <dgm:spPr/>
      <dgm:t>
        <a:bodyPr/>
        <a:lstStyle/>
        <a:p>
          <a:endParaRPr lang="en-US" sz="2800"/>
        </a:p>
      </dgm:t>
    </dgm:pt>
    <dgm:pt modelId="{07F11746-7997-48C8-B868-23CB1ED85C4D}" type="pres">
      <dgm:prSet presAssocID="{600C92B3-C48B-4D4B-A413-D0B68846BC99}" presName="Name0" presStyleCnt="0">
        <dgm:presLayoutVars>
          <dgm:dir/>
          <dgm:animLvl val="lvl"/>
          <dgm:resizeHandles val="exact"/>
        </dgm:presLayoutVars>
      </dgm:prSet>
      <dgm:spPr/>
    </dgm:pt>
    <dgm:pt modelId="{E8B3DED1-4D47-42F5-BFBC-F2D24AACB31E}" type="pres">
      <dgm:prSet presAssocID="{575708F3-F2AD-428C-991A-36142603BAE8}" presName="parTxOnly" presStyleLbl="node1" presStyleIdx="0" presStyleCnt="3">
        <dgm:presLayoutVars>
          <dgm:chMax val="0"/>
          <dgm:chPref val="0"/>
          <dgm:bulletEnabled val="1"/>
        </dgm:presLayoutVars>
      </dgm:prSet>
      <dgm:spPr/>
    </dgm:pt>
    <dgm:pt modelId="{0EF3C7F9-5290-4122-A9BF-4CB773872AD2}" type="pres">
      <dgm:prSet presAssocID="{FCE385D5-982D-44EB-84DF-C56F4EC3B15A}" presName="parTxOnlySpace" presStyleCnt="0"/>
      <dgm:spPr/>
    </dgm:pt>
    <dgm:pt modelId="{F4CBBBE9-BA7A-4050-89CF-78A63C7895CF}" type="pres">
      <dgm:prSet presAssocID="{1FD89571-3928-4EF7-A10C-4FECB4ED27AA}" presName="parTxOnly" presStyleLbl="node1" presStyleIdx="1" presStyleCnt="3">
        <dgm:presLayoutVars>
          <dgm:chMax val="0"/>
          <dgm:chPref val="0"/>
          <dgm:bulletEnabled val="1"/>
        </dgm:presLayoutVars>
      </dgm:prSet>
      <dgm:spPr/>
    </dgm:pt>
    <dgm:pt modelId="{06CD8EA0-5B9D-4570-A8DE-7CE4B1B3C2A6}" type="pres">
      <dgm:prSet presAssocID="{FB679A13-B95A-44D1-ABFC-87DD16691343}" presName="parTxOnlySpace" presStyleCnt="0"/>
      <dgm:spPr/>
    </dgm:pt>
    <dgm:pt modelId="{6D8F6EC0-2842-45FC-BDDF-FF7E0753D7CF}" type="pres">
      <dgm:prSet presAssocID="{483C741E-DB53-4E5D-851D-E2DBC9C4CAEF}" presName="parTxOnly" presStyleLbl="node1" presStyleIdx="2" presStyleCnt="3">
        <dgm:presLayoutVars>
          <dgm:chMax val="0"/>
          <dgm:chPref val="0"/>
          <dgm:bulletEnabled val="1"/>
        </dgm:presLayoutVars>
      </dgm:prSet>
      <dgm:spPr/>
    </dgm:pt>
  </dgm:ptLst>
  <dgm:cxnLst>
    <dgm:cxn modelId="{88F5C819-31EA-4978-8213-3A6BE79EE4D7}" type="presOf" srcId="{575708F3-F2AD-428C-991A-36142603BAE8}" destId="{E8B3DED1-4D47-42F5-BFBC-F2D24AACB31E}" srcOrd="0" destOrd="0" presId="urn:microsoft.com/office/officeart/2005/8/layout/chevron1"/>
    <dgm:cxn modelId="{C346A22F-8A21-4962-B2A3-4732D97B98B4}" srcId="{600C92B3-C48B-4D4B-A413-D0B68846BC99}" destId="{575708F3-F2AD-428C-991A-36142603BAE8}" srcOrd="0" destOrd="0" parTransId="{E1D236D0-7594-4A13-98BD-3F530EF52076}" sibTransId="{FCE385D5-982D-44EB-84DF-C56F4EC3B15A}"/>
    <dgm:cxn modelId="{B73F595D-0DB6-4F1C-851D-E122643412E0}" type="presOf" srcId="{1FD89571-3928-4EF7-A10C-4FECB4ED27AA}" destId="{F4CBBBE9-BA7A-4050-89CF-78A63C7895CF}" srcOrd="0" destOrd="0" presId="urn:microsoft.com/office/officeart/2005/8/layout/chevron1"/>
    <dgm:cxn modelId="{0CA40E4D-35BF-4FE8-B8CD-28CAA882ECA6}" srcId="{600C92B3-C48B-4D4B-A413-D0B68846BC99}" destId="{483C741E-DB53-4E5D-851D-E2DBC9C4CAEF}" srcOrd="2" destOrd="0" parTransId="{200A210A-5331-4D7B-94CD-38B1DBEDBB6B}" sibTransId="{0DA07F8A-A7D6-4476-B589-83990B47BB34}"/>
    <dgm:cxn modelId="{C0EE1573-6D45-4927-884C-25D3B59DFB49}" type="presOf" srcId="{483C741E-DB53-4E5D-851D-E2DBC9C4CAEF}" destId="{6D8F6EC0-2842-45FC-BDDF-FF7E0753D7CF}" srcOrd="0" destOrd="0" presId="urn:microsoft.com/office/officeart/2005/8/layout/chevron1"/>
    <dgm:cxn modelId="{9891D9C6-CD9A-4BC9-A350-4FB6D08DE455}" type="presOf" srcId="{600C92B3-C48B-4D4B-A413-D0B68846BC99}" destId="{07F11746-7997-48C8-B868-23CB1ED85C4D}" srcOrd="0" destOrd="0" presId="urn:microsoft.com/office/officeart/2005/8/layout/chevron1"/>
    <dgm:cxn modelId="{7095DCCA-1805-4DE9-AD19-AF868C5D57EE}" srcId="{600C92B3-C48B-4D4B-A413-D0B68846BC99}" destId="{1FD89571-3928-4EF7-A10C-4FECB4ED27AA}" srcOrd="1" destOrd="0" parTransId="{1933B575-6E99-4670-AB32-90E95BD3ED84}" sibTransId="{FB679A13-B95A-44D1-ABFC-87DD16691343}"/>
    <dgm:cxn modelId="{17BE81FD-1D4C-4070-8371-FD2EC22CE7D6}" type="presParOf" srcId="{07F11746-7997-48C8-B868-23CB1ED85C4D}" destId="{E8B3DED1-4D47-42F5-BFBC-F2D24AACB31E}" srcOrd="0" destOrd="0" presId="urn:microsoft.com/office/officeart/2005/8/layout/chevron1"/>
    <dgm:cxn modelId="{F3656CB6-2B85-4609-B442-A91E49356B39}" type="presParOf" srcId="{07F11746-7997-48C8-B868-23CB1ED85C4D}" destId="{0EF3C7F9-5290-4122-A9BF-4CB773872AD2}" srcOrd="1" destOrd="0" presId="urn:microsoft.com/office/officeart/2005/8/layout/chevron1"/>
    <dgm:cxn modelId="{FD5C10A8-AD70-49DB-90A1-B894E287459D}" type="presParOf" srcId="{07F11746-7997-48C8-B868-23CB1ED85C4D}" destId="{F4CBBBE9-BA7A-4050-89CF-78A63C7895CF}" srcOrd="2" destOrd="0" presId="urn:microsoft.com/office/officeart/2005/8/layout/chevron1"/>
    <dgm:cxn modelId="{A3375075-502A-4F26-98AB-5D32C8643495}" type="presParOf" srcId="{07F11746-7997-48C8-B868-23CB1ED85C4D}" destId="{06CD8EA0-5B9D-4570-A8DE-7CE4B1B3C2A6}" srcOrd="3" destOrd="0" presId="urn:microsoft.com/office/officeart/2005/8/layout/chevron1"/>
    <dgm:cxn modelId="{D50AB807-7D2F-4EB1-8BA8-5D6EAB199F5D}" type="presParOf" srcId="{07F11746-7997-48C8-B868-23CB1ED85C4D}" destId="{6D8F6EC0-2842-45FC-BDDF-FF7E0753D7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0C92B3-C48B-4D4B-A413-D0B68846BC99}" type="doc">
      <dgm:prSet loTypeId="urn:microsoft.com/office/officeart/2005/8/layout/chevron1" loCatId="process" qsTypeId="urn:microsoft.com/office/officeart/2005/8/quickstyle/simple1" qsCatId="simple" csTypeId="urn:microsoft.com/office/officeart/2005/8/colors/accent1_2" csCatId="accent1" phldr="1"/>
      <dgm:spPr/>
    </dgm:pt>
    <dgm:pt modelId="{575708F3-F2AD-428C-991A-36142603BAE8}">
      <dgm:prSet phldrT="[Text]" custT="1"/>
      <dgm:spPr>
        <a:solidFill>
          <a:schemeClr val="accent5">
            <a:lumMod val="75000"/>
          </a:schemeClr>
        </a:solidFill>
      </dgm:spPr>
      <dgm:t>
        <a:bodyPr/>
        <a:lstStyle/>
        <a:p>
          <a:r>
            <a:rPr lang="en-US" sz="2800" dirty="0"/>
            <a:t>Product based Affinity</a:t>
          </a:r>
        </a:p>
      </dgm:t>
    </dgm:pt>
    <dgm:pt modelId="{E1D236D0-7594-4A13-98BD-3F530EF52076}" type="parTrans" cxnId="{C346A22F-8A21-4962-B2A3-4732D97B98B4}">
      <dgm:prSet/>
      <dgm:spPr/>
      <dgm:t>
        <a:bodyPr/>
        <a:lstStyle/>
        <a:p>
          <a:endParaRPr lang="en-US" sz="2800"/>
        </a:p>
      </dgm:t>
    </dgm:pt>
    <dgm:pt modelId="{FCE385D5-982D-44EB-84DF-C56F4EC3B15A}" type="sibTrans" cxnId="{C346A22F-8A21-4962-B2A3-4732D97B98B4}">
      <dgm:prSet/>
      <dgm:spPr/>
      <dgm:t>
        <a:bodyPr/>
        <a:lstStyle/>
        <a:p>
          <a:endParaRPr lang="en-US" sz="2800"/>
        </a:p>
      </dgm:t>
    </dgm:pt>
    <dgm:pt modelId="{483C741E-DB53-4E5D-851D-E2DBC9C4CAEF}">
      <dgm:prSet phldrT="[Text]" custT="1"/>
      <dgm:spPr>
        <a:solidFill>
          <a:srgbClr val="0070C0"/>
        </a:solidFill>
      </dgm:spPr>
      <dgm:t>
        <a:bodyPr/>
        <a:lstStyle/>
        <a:p>
          <a:r>
            <a:rPr lang="en-US" sz="2800" dirty="0"/>
            <a:t>Semantic Location based Affinity</a:t>
          </a:r>
        </a:p>
      </dgm:t>
    </dgm:pt>
    <dgm:pt modelId="{200A210A-5331-4D7B-94CD-38B1DBEDBB6B}" type="parTrans" cxnId="{0CA40E4D-35BF-4FE8-B8CD-28CAA882ECA6}">
      <dgm:prSet/>
      <dgm:spPr/>
      <dgm:t>
        <a:bodyPr/>
        <a:lstStyle/>
        <a:p>
          <a:endParaRPr lang="en-US" sz="2800"/>
        </a:p>
      </dgm:t>
    </dgm:pt>
    <dgm:pt modelId="{0DA07F8A-A7D6-4476-B589-83990B47BB34}" type="sibTrans" cxnId="{0CA40E4D-35BF-4FE8-B8CD-28CAA882ECA6}">
      <dgm:prSet/>
      <dgm:spPr/>
      <dgm:t>
        <a:bodyPr/>
        <a:lstStyle/>
        <a:p>
          <a:endParaRPr lang="en-US" sz="2800"/>
        </a:p>
      </dgm:t>
    </dgm:pt>
    <dgm:pt modelId="{1FD89571-3928-4EF7-A10C-4FECB4ED27AA}">
      <dgm:prSet phldrT="[Text]" custT="1"/>
      <dgm:spPr>
        <a:solidFill>
          <a:schemeClr val="tx2">
            <a:lumMod val="75000"/>
          </a:schemeClr>
        </a:solidFill>
      </dgm:spPr>
      <dgm:t>
        <a:bodyPr/>
        <a:lstStyle/>
        <a:p>
          <a:r>
            <a:rPr lang="en-US" sz="2800" dirty="0"/>
            <a:t>User based Affinity</a:t>
          </a:r>
        </a:p>
      </dgm:t>
    </dgm:pt>
    <dgm:pt modelId="{1933B575-6E99-4670-AB32-90E95BD3ED84}" type="parTrans" cxnId="{7095DCCA-1805-4DE9-AD19-AF868C5D57EE}">
      <dgm:prSet/>
      <dgm:spPr/>
      <dgm:t>
        <a:bodyPr/>
        <a:lstStyle/>
        <a:p>
          <a:endParaRPr lang="en-US" sz="2800"/>
        </a:p>
      </dgm:t>
    </dgm:pt>
    <dgm:pt modelId="{FB679A13-B95A-44D1-ABFC-87DD16691343}" type="sibTrans" cxnId="{7095DCCA-1805-4DE9-AD19-AF868C5D57EE}">
      <dgm:prSet/>
      <dgm:spPr/>
      <dgm:t>
        <a:bodyPr/>
        <a:lstStyle/>
        <a:p>
          <a:endParaRPr lang="en-US" sz="2800"/>
        </a:p>
      </dgm:t>
    </dgm:pt>
    <dgm:pt modelId="{07F11746-7997-48C8-B868-23CB1ED85C4D}" type="pres">
      <dgm:prSet presAssocID="{600C92B3-C48B-4D4B-A413-D0B68846BC99}" presName="Name0" presStyleCnt="0">
        <dgm:presLayoutVars>
          <dgm:dir/>
          <dgm:animLvl val="lvl"/>
          <dgm:resizeHandles val="exact"/>
        </dgm:presLayoutVars>
      </dgm:prSet>
      <dgm:spPr/>
    </dgm:pt>
    <dgm:pt modelId="{E8B3DED1-4D47-42F5-BFBC-F2D24AACB31E}" type="pres">
      <dgm:prSet presAssocID="{575708F3-F2AD-428C-991A-36142603BAE8}" presName="parTxOnly" presStyleLbl="node1" presStyleIdx="0" presStyleCnt="3">
        <dgm:presLayoutVars>
          <dgm:chMax val="0"/>
          <dgm:chPref val="0"/>
          <dgm:bulletEnabled val="1"/>
        </dgm:presLayoutVars>
      </dgm:prSet>
      <dgm:spPr/>
    </dgm:pt>
    <dgm:pt modelId="{0EF3C7F9-5290-4122-A9BF-4CB773872AD2}" type="pres">
      <dgm:prSet presAssocID="{FCE385D5-982D-44EB-84DF-C56F4EC3B15A}" presName="parTxOnlySpace" presStyleCnt="0"/>
      <dgm:spPr/>
    </dgm:pt>
    <dgm:pt modelId="{F4CBBBE9-BA7A-4050-89CF-78A63C7895CF}" type="pres">
      <dgm:prSet presAssocID="{1FD89571-3928-4EF7-A10C-4FECB4ED27AA}" presName="parTxOnly" presStyleLbl="node1" presStyleIdx="1" presStyleCnt="3">
        <dgm:presLayoutVars>
          <dgm:chMax val="0"/>
          <dgm:chPref val="0"/>
          <dgm:bulletEnabled val="1"/>
        </dgm:presLayoutVars>
      </dgm:prSet>
      <dgm:spPr/>
    </dgm:pt>
    <dgm:pt modelId="{06CD8EA0-5B9D-4570-A8DE-7CE4B1B3C2A6}" type="pres">
      <dgm:prSet presAssocID="{FB679A13-B95A-44D1-ABFC-87DD16691343}" presName="parTxOnlySpace" presStyleCnt="0"/>
      <dgm:spPr/>
    </dgm:pt>
    <dgm:pt modelId="{6D8F6EC0-2842-45FC-BDDF-FF7E0753D7CF}" type="pres">
      <dgm:prSet presAssocID="{483C741E-DB53-4E5D-851D-E2DBC9C4CAEF}" presName="parTxOnly" presStyleLbl="node1" presStyleIdx="2" presStyleCnt="3">
        <dgm:presLayoutVars>
          <dgm:chMax val="0"/>
          <dgm:chPref val="0"/>
          <dgm:bulletEnabled val="1"/>
        </dgm:presLayoutVars>
      </dgm:prSet>
      <dgm:spPr/>
    </dgm:pt>
  </dgm:ptLst>
  <dgm:cxnLst>
    <dgm:cxn modelId="{88F5C819-31EA-4978-8213-3A6BE79EE4D7}" type="presOf" srcId="{575708F3-F2AD-428C-991A-36142603BAE8}" destId="{E8B3DED1-4D47-42F5-BFBC-F2D24AACB31E}" srcOrd="0" destOrd="0" presId="urn:microsoft.com/office/officeart/2005/8/layout/chevron1"/>
    <dgm:cxn modelId="{C346A22F-8A21-4962-B2A3-4732D97B98B4}" srcId="{600C92B3-C48B-4D4B-A413-D0B68846BC99}" destId="{575708F3-F2AD-428C-991A-36142603BAE8}" srcOrd="0" destOrd="0" parTransId="{E1D236D0-7594-4A13-98BD-3F530EF52076}" sibTransId="{FCE385D5-982D-44EB-84DF-C56F4EC3B15A}"/>
    <dgm:cxn modelId="{B73F595D-0DB6-4F1C-851D-E122643412E0}" type="presOf" srcId="{1FD89571-3928-4EF7-A10C-4FECB4ED27AA}" destId="{F4CBBBE9-BA7A-4050-89CF-78A63C7895CF}" srcOrd="0" destOrd="0" presId="urn:microsoft.com/office/officeart/2005/8/layout/chevron1"/>
    <dgm:cxn modelId="{0CA40E4D-35BF-4FE8-B8CD-28CAA882ECA6}" srcId="{600C92B3-C48B-4D4B-A413-D0B68846BC99}" destId="{483C741E-DB53-4E5D-851D-E2DBC9C4CAEF}" srcOrd="2" destOrd="0" parTransId="{200A210A-5331-4D7B-94CD-38B1DBEDBB6B}" sibTransId="{0DA07F8A-A7D6-4476-B589-83990B47BB34}"/>
    <dgm:cxn modelId="{C0EE1573-6D45-4927-884C-25D3B59DFB49}" type="presOf" srcId="{483C741E-DB53-4E5D-851D-E2DBC9C4CAEF}" destId="{6D8F6EC0-2842-45FC-BDDF-FF7E0753D7CF}" srcOrd="0" destOrd="0" presId="urn:microsoft.com/office/officeart/2005/8/layout/chevron1"/>
    <dgm:cxn modelId="{9891D9C6-CD9A-4BC9-A350-4FB6D08DE455}" type="presOf" srcId="{600C92B3-C48B-4D4B-A413-D0B68846BC99}" destId="{07F11746-7997-48C8-B868-23CB1ED85C4D}" srcOrd="0" destOrd="0" presId="urn:microsoft.com/office/officeart/2005/8/layout/chevron1"/>
    <dgm:cxn modelId="{7095DCCA-1805-4DE9-AD19-AF868C5D57EE}" srcId="{600C92B3-C48B-4D4B-A413-D0B68846BC99}" destId="{1FD89571-3928-4EF7-A10C-4FECB4ED27AA}" srcOrd="1" destOrd="0" parTransId="{1933B575-6E99-4670-AB32-90E95BD3ED84}" sibTransId="{FB679A13-B95A-44D1-ABFC-87DD16691343}"/>
    <dgm:cxn modelId="{17BE81FD-1D4C-4070-8371-FD2EC22CE7D6}" type="presParOf" srcId="{07F11746-7997-48C8-B868-23CB1ED85C4D}" destId="{E8B3DED1-4D47-42F5-BFBC-F2D24AACB31E}" srcOrd="0" destOrd="0" presId="urn:microsoft.com/office/officeart/2005/8/layout/chevron1"/>
    <dgm:cxn modelId="{F3656CB6-2B85-4609-B442-A91E49356B39}" type="presParOf" srcId="{07F11746-7997-48C8-B868-23CB1ED85C4D}" destId="{0EF3C7F9-5290-4122-A9BF-4CB773872AD2}" srcOrd="1" destOrd="0" presId="urn:microsoft.com/office/officeart/2005/8/layout/chevron1"/>
    <dgm:cxn modelId="{FD5C10A8-AD70-49DB-90A1-B894E287459D}" type="presParOf" srcId="{07F11746-7997-48C8-B868-23CB1ED85C4D}" destId="{F4CBBBE9-BA7A-4050-89CF-78A63C7895CF}" srcOrd="2" destOrd="0" presId="urn:microsoft.com/office/officeart/2005/8/layout/chevron1"/>
    <dgm:cxn modelId="{A3375075-502A-4F26-98AB-5D32C8643495}" type="presParOf" srcId="{07F11746-7997-48C8-B868-23CB1ED85C4D}" destId="{06CD8EA0-5B9D-4570-A8DE-7CE4B1B3C2A6}" srcOrd="3" destOrd="0" presId="urn:microsoft.com/office/officeart/2005/8/layout/chevron1"/>
    <dgm:cxn modelId="{D50AB807-7D2F-4EB1-8BA8-5D6EAB199F5D}" type="presParOf" srcId="{07F11746-7997-48C8-B868-23CB1ED85C4D}" destId="{6D8F6EC0-2842-45FC-BDDF-FF7E0753D7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0C92B3-C48B-4D4B-A413-D0B68846BC99}" type="doc">
      <dgm:prSet loTypeId="urn:microsoft.com/office/officeart/2005/8/layout/chevron1" loCatId="process" qsTypeId="urn:microsoft.com/office/officeart/2005/8/quickstyle/simple1" qsCatId="simple" csTypeId="urn:microsoft.com/office/officeart/2005/8/colors/accent1_2" csCatId="accent1" phldr="1"/>
      <dgm:spPr/>
    </dgm:pt>
    <dgm:pt modelId="{575708F3-F2AD-428C-991A-36142603BAE8}">
      <dgm:prSet phldrT="[Text]" custT="1"/>
      <dgm:spPr>
        <a:solidFill>
          <a:schemeClr val="accent5">
            <a:lumMod val="75000"/>
          </a:schemeClr>
        </a:solidFill>
      </dgm:spPr>
      <dgm:t>
        <a:bodyPr/>
        <a:lstStyle/>
        <a:p>
          <a:r>
            <a:rPr lang="en-US" sz="2800" dirty="0"/>
            <a:t>Product based Affinity</a:t>
          </a:r>
        </a:p>
      </dgm:t>
    </dgm:pt>
    <dgm:pt modelId="{E1D236D0-7594-4A13-98BD-3F530EF52076}" type="parTrans" cxnId="{C346A22F-8A21-4962-B2A3-4732D97B98B4}">
      <dgm:prSet/>
      <dgm:spPr/>
      <dgm:t>
        <a:bodyPr/>
        <a:lstStyle/>
        <a:p>
          <a:endParaRPr lang="en-US" sz="2800"/>
        </a:p>
      </dgm:t>
    </dgm:pt>
    <dgm:pt modelId="{FCE385D5-982D-44EB-84DF-C56F4EC3B15A}" type="sibTrans" cxnId="{C346A22F-8A21-4962-B2A3-4732D97B98B4}">
      <dgm:prSet/>
      <dgm:spPr/>
      <dgm:t>
        <a:bodyPr/>
        <a:lstStyle/>
        <a:p>
          <a:endParaRPr lang="en-US" sz="2800"/>
        </a:p>
      </dgm:t>
    </dgm:pt>
    <dgm:pt modelId="{483C741E-DB53-4E5D-851D-E2DBC9C4CAEF}">
      <dgm:prSet phldrT="[Text]" custT="1"/>
      <dgm:spPr>
        <a:solidFill>
          <a:schemeClr val="tx2">
            <a:lumMod val="75000"/>
          </a:schemeClr>
        </a:solidFill>
      </dgm:spPr>
      <dgm:t>
        <a:bodyPr/>
        <a:lstStyle/>
        <a:p>
          <a:r>
            <a:rPr lang="en-US" sz="2800" dirty="0"/>
            <a:t>Semantic Location based Affinity</a:t>
          </a:r>
        </a:p>
      </dgm:t>
    </dgm:pt>
    <dgm:pt modelId="{200A210A-5331-4D7B-94CD-38B1DBEDBB6B}" type="parTrans" cxnId="{0CA40E4D-35BF-4FE8-B8CD-28CAA882ECA6}">
      <dgm:prSet/>
      <dgm:spPr/>
      <dgm:t>
        <a:bodyPr/>
        <a:lstStyle/>
        <a:p>
          <a:endParaRPr lang="en-US" sz="2800"/>
        </a:p>
      </dgm:t>
    </dgm:pt>
    <dgm:pt modelId="{0DA07F8A-A7D6-4476-B589-83990B47BB34}" type="sibTrans" cxnId="{0CA40E4D-35BF-4FE8-B8CD-28CAA882ECA6}">
      <dgm:prSet/>
      <dgm:spPr/>
      <dgm:t>
        <a:bodyPr/>
        <a:lstStyle/>
        <a:p>
          <a:endParaRPr lang="en-US" sz="2800"/>
        </a:p>
      </dgm:t>
    </dgm:pt>
    <dgm:pt modelId="{1FD89571-3928-4EF7-A10C-4FECB4ED27AA}">
      <dgm:prSet phldrT="[Text]" custT="1"/>
      <dgm:spPr>
        <a:solidFill>
          <a:schemeClr val="accent5">
            <a:lumMod val="75000"/>
          </a:schemeClr>
        </a:solidFill>
      </dgm:spPr>
      <dgm:t>
        <a:bodyPr/>
        <a:lstStyle/>
        <a:p>
          <a:r>
            <a:rPr lang="en-US" sz="2800" dirty="0"/>
            <a:t>User based Affinity</a:t>
          </a:r>
        </a:p>
      </dgm:t>
    </dgm:pt>
    <dgm:pt modelId="{1933B575-6E99-4670-AB32-90E95BD3ED84}" type="parTrans" cxnId="{7095DCCA-1805-4DE9-AD19-AF868C5D57EE}">
      <dgm:prSet/>
      <dgm:spPr/>
      <dgm:t>
        <a:bodyPr/>
        <a:lstStyle/>
        <a:p>
          <a:endParaRPr lang="en-US" sz="2800"/>
        </a:p>
      </dgm:t>
    </dgm:pt>
    <dgm:pt modelId="{FB679A13-B95A-44D1-ABFC-87DD16691343}" type="sibTrans" cxnId="{7095DCCA-1805-4DE9-AD19-AF868C5D57EE}">
      <dgm:prSet/>
      <dgm:spPr/>
      <dgm:t>
        <a:bodyPr/>
        <a:lstStyle/>
        <a:p>
          <a:endParaRPr lang="en-US" sz="2800"/>
        </a:p>
      </dgm:t>
    </dgm:pt>
    <dgm:pt modelId="{07F11746-7997-48C8-B868-23CB1ED85C4D}" type="pres">
      <dgm:prSet presAssocID="{600C92B3-C48B-4D4B-A413-D0B68846BC99}" presName="Name0" presStyleCnt="0">
        <dgm:presLayoutVars>
          <dgm:dir/>
          <dgm:animLvl val="lvl"/>
          <dgm:resizeHandles val="exact"/>
        </dgm:presLayoutVars>
      </dgm:prSet>
      <dgm:spPr/>
    </dgm:pt>
    <dgm:pt modelId="{E8B3DED1-4D47-42F5-BFBC-F2D24AACB31E}" type="pres">
      <dgm:prSet presAssocID="{575708F3-F2AD-428C-991A-36142603BAE8}" presName="parTxOnly" presStyleLbl="node1" presStyleIdx="0" presStyleCnt="3">
        <dgm:presLayoutVars>
          <dgm:chMax val="0"/>
          <dgm:chPref val="0"/>
          <dgm:bulletEnabled val="1"/>
        </dgm:presLayoutVars>
      </dgm:prSet>
      <dgm:spPr/>
    </dgm:pt>
    <dgm:pt modelId="{0EF3C7F9-5290-4122-A9BF-4CB773872AD2}" type="pres">
      <dgm:prSet presAssocID="{FCE385D5-982D-44EB-84DF-C56F4EC3B15A}" presName="parTxOnlySpace" presStyleCnt="0"/>
      <dgm:spPr/>
    </dgm:pt>
    <dgm:pt modelId="{F4CBBBE9-BA7A-4050-89CF-78A63C7895CF}" type="pres">
      <dgm:prSet presAssocID="{1FD89571-3928-4EF7-A10C-4FECB4ED27AA}" presName="parTxOnly" presStyleLbl="node1" presStyleIdx="1" presStyleCnt="3">
        <dgm:presLayoutVars>
          <dgm:chMax val="0"/>
          <dgm:chPref val="0"/>
          <dgm:bulletEnabled val="1"/>
        </dgm:presLayoutVars>
      </dgm:prSet>
      <dgm:spPr/>
    </dgm:pt>
    <dgm:pt modelId="{06CD8EA0-5B9D-4570-A8DE-7CE4B1B3C2A6}" type="pres">
      <dgm:prSet presAssocID="{FB679A13-B95A-44D1-ABFC-87DD16691343}" presName="parTxOnlySpace" presStyleCnt="0"/>
      <dgm:spPr/>
    </dgm:pt>
    <dgm:pt modelId="{6D8F6EC0-2842-45FC-BDDF-FF7E0753D7CF}" type="pres">
      <dgm:prSet presAssocID="{483C741E-DB53-4E5D-851D-E2DBC9C4CAEF}" presName="parTxOnly" presStyleLbl="node1" presStyleIdx="2" presStyleCnt="3">
        <dgm:presLayoutVars>
          <dgm:chMax val="0"/>
          <dgm:chPref val="0"/>
          <dgm:bulletEnabled val="1"/>
        </dgm:presLayoutVars>
      </dgm:prSet>
      <dgm:spPr/>
    </dgm:pt>
  </dgm:ptLst>
  <dgm:cxnLst>
    <dgm:cxn modelId="{88F5C819-31EA-4978-8213-3A6BE79EE4D7}" type="presOf" srcId="{575708F3-F2AD-428C-991A-36142603BAE8}" destId="{E8B3DED1-4D47-42F5-BFBC-F2D24AACB31E}" srcOrd="0" destOrd="0" presId="urn:microsoft.com/office/officeart/2005/8/layout/chevron1"/>
    <dgm:cxn modelId="{C346A22F-8A21-4962-B2A3-4732D97B98B4}" srcId="{600C92B3-C48B-4D4B-A413-D0B68846BC99}" destId="{575708F3-F2AD-428C-991A-36142603BAE8}" srcOrd="0" destOrd="0" parTransId="{E1D236D0-7594-4A13-98BD-3F530EF52076}" sibTransId="{FCE385D5-982D-44EB-84DF-C56F4EC3B15A}"/>
    <dgm:cxn modelId="{B73F595D-0DB6-4F1C-851D-E122643412E0}" type="presOf" srcId="{1FD89571-3928-4EF7-A10C-4FECB4ED27AA}" destId="{F4CBBBE9-BA7A-4050-89CF-78A63C7895CF}" srcOrd="0" destOrd="0" presId="urn:microsoft.com/office/officeart/2005/8/layout/chevron1"/>
    <dgm:cxn modelId="{0CA40E4D-35BF-4FE8-B8CD-28CAA882ECA6}" srcId="{600C92B3-C48B-4D4B-A413-D0B68846BC99}" destId="{483C741E-DB53-4E5D-851D-E2DBC9C4CAEF}" srcOrd="2" destOrd="0" parTransId="{200A210A-5331-4D7B-94CD-38B1DBEDBB6B}" sibTransId="{0DA07F8A-A7D6-4476-B589-83990B47BB34}"/>
    <dgm:cxn modelId="{C0EE1573-6D45-4927-884C-25D3B59DFB49}" type="presOf" srcId="{483C741E-DB53-4E5D-851D-E2DBC9C4CAEF}" destId="{6D8F6EC0-2842-45FC-BDDF-FF7E0753D7CF}" srcOrd="0" destOrd="0" presId="urn:microsoft.com/office/officeart/2005/8/layout/chevron1"/>
    <dgm:cxn modelId="{9891D9C6-CD9A-4BC9-A350-4FB6D08DE455}" type="presOf" srcId="{600C92B3-C48B-4D4B-A413-D0B68846BC99}" destId="{07F11746-7997-48C8-B868-23CB1ED85C4D}" srcOrd="0" destOrd="0" presId="urn:microsoft.com/office/officeart/2005/8/layout/chevron1"/>
    <dgm:cxn modelId="{7095DCCA-1805-4DE9-AD19-AF868C5D57EE}" srcId="{600C92B3-C48B-4D4B-A413-D0B68846BC99}" destId="{1FD89571-3928-4EF7-A10C-4FECB4ED27AA}" srcOrd="1" destOrd="0" parTransId="{1933B575-6E99-4670-AB32-90E95BD3ED84}" sibTransId="{FB679A13-B95A-44D1-ABFC-87DD16691343}"/>
    <dgm:cxn modelId="{17BE81FD-1D4C-4070-8371-FD2EC22CE7D6}" type="presParOf" srcId="{07F11746-7997-48C8-B868-23CB1ED85C4D}" destId="{E8B3DED1-4D47-42F5-BFBC-F2D24AACB31E}" srcOrd="0" destOrd="0" presId="urn:microsoft.com/office/officeart/2005/8/layout/chevron1"/>
    <dgm:cxn modelId="{F3656CB6-2B85-4609-B442-A91E49356B39}" type="presParOf" srcId="{07F11746-7997-48C8-B868-23CB1ED85C4D}" destId="{0EF3C7F9-5290-4122-A9BF-4CB773872AD2}" srcOrd="1" destOrd="0" presId="urn:microsoft.com/office/officeart/2005/8/layout/chevron1"/>
    <dgm:cxn modelId="{FD5C10A8-AD70-49DB-90A1-B894E287459D}" type="presParOf" srcId="{07F11746-7997-48C8-B868-23CB1ED85C4D}" destId="{F4CBBBE9-BA7A-4050-89CF-78A63C7895CF}" srcOrd="2" destOrd="0" presId="urn:microsoft.com/office/officeart/2005/8/layout/chevron1"/>
    <dgm:cxn modelId="{A3375075-502A-4F26-98AB-5D32C8643495}" type="presParOf" srcId="{07F11746-7997-48C8-B868-23CB1ED85C4D}" destId="{06CD8EA0-5B9D-4570-A8DE-7CE4B1B3C2A6}" srcOrd="3" destOrd="0" presId="urn:microsoft.com/office/officeart/2005/8/layout/chevron1"/>
    <dgm:cxn modelId="{D50AB807-7D2F-4EB1-8BA8-5D6EAB199F5D}" type="presParOf" srcId="{07F11746-7997-48C8-B868-23CB1ED85C4D}" destId="{6D8F6EC0-2842-45FC-BDDF-FF7E0753D7C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DED1-4D47-42F5-BFBC-F2D24AACB31E}">
      <dsp:nvSpPr>
        <dsp:cNvPr id="0" name=""/>
        <dsp:cNvSpPr/>
      </dsp:nvSpPr>
      <dsp:spPr>
        <a:xfrm>
          <a:off x="3482"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Product based Affinity</a:t>
          </a:r>
        </a:p>
      </dsp:txBody>
      <dsp:txXfrm>
        <a:off x="852070" y="1309081"/>
        <a:ext cx="2545764" cy="1697176"/>
      </dsp:txXfrm>
    </dsp:sp>
    <dsp:sp modelId="{F4CBBBE9-BA7A-4050-89CF-78A63C7895CF}">
      <dsp:nvSpPr>
        <dsp:cNvPr id="0" name=""/>
        <dsp:cNvSpPr/>
      </dsp:nvSpPr>
      <dsp:spPr>
        <a:xfrm>
          <a:off x="3822129"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User based Affinity</a:t>
          </a:r>
        </a:p>
      </dsp:txBody>
      <dsp:txXfrm>
        <a:off x="4670717" y="1309081"/>
        <a:ext cx="2545764" cy="1697176"/>
      </dsp:txXfrm>
    </dsp:sp>
    <dsp:sp modelId="{6D8F6EC0-2842-45FC-BDDF-FF7E0753D7CF}">
      <dsp:nvSpPr>
        <dsp:cNvPr id="0" name=""/>
        <dsp:cNvSpPr/>
      </dsp:nvSpPr>
      <dsp:spPr>
        <a:xfrm>
          <a:off x="7640775"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Semantic Location based Affinity</a:t>
          </a:r>
        </a:p>
      </dsp:txBody>
      <dsp:txXfrm>
        <a:off x="8489363" y="1309081"/>
        <a:ext cx="2545764" cy="1697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DED1-4D47-42F5-BFBC-F2D24AACB31E}">
      <dsp:nvSpPr>
        <dsp:cNvPr id="0" name=""/>
        <dsp:cNvSpPr/>
      </dsp:nvSpPr>
      <dsp:spPr>
        <a:xfrm>
          <a:off x="3482"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Product based Affinity</a:t>
          </a:r>
        </a:p>
      </dsp:txBody>
      <dsp:txXfrm>
        <a:off x="852070" y="1309081"/>
        <a:ext cx="2545764" cy="1697176"/>
      </dsp:txXfrm>
    </dsp:sp>
    <dsp:sp modelId="{F4CBBBE9-BA7A-4050-89CF-78A63C7895CF}">
      <dsp:nvSpPr>
        <dsp:cNvPr id="0" name=""/>
        <dsp:cNvSpPr/>
      </dsp:nvSpPr>
      <dsp:spPr>
        <a:xfrm>
          <a:off x="3822129" y="1309081"/>
          <a:ext cx="4242940" cy="1697176"/>
        </a:xfrm>
        <a:prstGeom prst="chevron">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User based Affinity</a:t>
          </a:r>
        </a:p>
      </dsp:txBody>
      <dsp:txXfrm>
        <a:off x="4670717" y="1309081"/>
        <a:ext cx="2545764" cy="1697176"/>
      </dsp:txXfrm>
    </dsp:sp>
    <dsp:sp modelId="{6D8F6EC0-2842-45FC-BDDF-FF7E0753D7CF}">
      <dsp:nvSpPr>
        <dsp:cNvPr id="0" name=""/>
        <dsp:cNvSpPr/>
      </dsp:nvSpPr>
      <dsp:spPr>
        <a:xfrm>
          <a:off x="7640775" y="1309081"/>
          <a:ext cx="4242940" cy="1697176"/>
        </a:xfrm>
        <a:prstGeom prst="chevron">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Semantic Location based Affinity</a:t>
          </a:r>
        </a:p>
      </dsp:txBody>
      <dsp:txXfrm>
        <a:off x="8489363" y="1309081"/>
        <a:ext cx="2545764" cy="16971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3DED1-4D47-42F5-BFBC-F2D24AACB31E}">
      <dsp:nvSpPr>
        <dsp:cNvPr id="0" name=""/>
        <dsp:cNvSpPr/>
      </dsp:nvSpPr>
      <dsp:spPr>
        <a:xfrm>
          <a:off x="3482"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Product based Affinity</a:t>
          </a:r>
        </a:p>
      </dsp:txBody>
      <dsp:txXfrm>
        <a:off x="852070" y="1309081"/>
        <a:ext cx="2545764" cy="1697176"/>
      </dsp:txXfrm>
    </dsp:sp>
    <dsp:sp modelId="{F4CBBBE9-BA7A-4050-89CF-78A63C7895CF}">
      <dsp:nvSpPr>
        <dsp:cNvPr id="0" name=""/>
        <dsp:cNvSpPr/>
      </dsp:nvSpPr>
      <dsp:spPr>
        <a:xfrm>
          <a:off x="3822129" y="1309081"/>
          <a:ext cx="4242940" cy="1697176"/>
        </a:xfrm>
        <a:prstGeom prst="chevron">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User based Affinity</a:t>
          </a:r>
        </a:p>
      </dsp:txBody>
      <dsp:txXfrm>
        <a:off x="4670717" y="1309081"/>
        <a:ext cx="2545764" cy="1697176"/>
      </dsp:txXfrm>
    </dsp:sp>
    <dsp:sp modelId="{6D8F6EC0-2842-45FC-BDDF-FF7E0753D7CF}">
      <dsp:nvSpPr>
        <dsp:cNvPr id="0" name=""/>
        <dsp:cNvSpPr/>
      </dsp:nvSpPr>
      <dsp:spPr>
        <a:xfrm>
          <a:off x="7640775" y="1309081"/>
          <a:ext cx="4242940" cy="1697176"/>
        </a:xfrm>
        <a:prstGeom prst="chevron">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Semantic Location based Affinity</a:t>
          </a:r>
        </a:p>
      </dsp:txBody>
      <dsp:txXfrm>
        <a:off x="8489363" y="1309081"/>
        <a:ext cx="2545764" cy="16971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8684D-54EB-9E4A-9F8E-1839C1651125}" type="datetimeFigureOut">
              <a:rPr lang="en-US" smtClean="0"/>
              <a:t>11/14/2017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855639-E274-3E4A-8032-3AE05A599E35}" type="slidenum">
              <a:rPr lang="en-US" smtClean="0"/>
              <a:t>‹#›</a:t>
            </a:fld>
            <a:endParaRPr lang="en-US"/>
          </a:p>
        </p:txBody>
      </p:sp>
    </p:spTree>
    <p:extLst>
      <p:ext uri="{BB962C8B-B14F-4D97-AF65-F5344CB8AC3E}">
        <p14:creationId xmlns:p14="http://schemas.microsoft.com/office/powerpoint/2010/main" val="757683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a:t>
            </a:r>
          </a:p>
        </p:txBody>
      </p:sp>
      <p:sp>
        <p:nvSpPr>
          <p:cNvPr id="4" name="Slide Number Placeholder 3"/>
          <p:cNvSpPr>
            <a:spLocks noGrp="1"/>
          </p:cNvSpPr>
          <p:nvPr>
            <p:ph type="sldNum" sz="quarter" idx="10"/>
          </p:nvPr>
        </p:nvSpPr>
        <p:spPr/>
        <p:txBody>
          <a:bodyPr/>
          <a:lstStyle/>
          <a:p>
            <a:fld id="{9B855639-E274-3E4A-8032-3AE05A599E35}" type="slidenum">
              <a:rPr lang="en-US" smtClean="0"/>
              <a:t>1</a:t>
            </a:fld>
            <a:endParaRPr lang="en-US"/>
          </a:p>
        </p:txBody>
      </p:sp>
    </p:spTree>
    <p:extLst>
      <p:ext uri="{BB962C8B-B14F-4D97-AF65-F5344CB8AC3E}">
        <p14:creationId xmlns:p14="http://schemas.microsoft.com/office/powerpoint/2010/main" val="164549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comes the affinity modeling stage. Here, we first divide the area of interest into small grid squares and aim to an affinity distribution for all users over this area.</a:t>
            </a:r>
          </a:p>
        </p:txBody>
      </p:sp>
      <p:sp>
        <p:nvSpPr>
          <p:cNvPr id="4" name="Slide Number Placeholder 3"/>
          <p:cNvSpPr>
            <a:spLocks noGrp="1"/>
          </p:cNvSpPr>
          <p:nvPr>
            <p:ph type="sldNum" sz="quarter" idx="10"/>
          </p:nvPr>
        </p:nvSpPr>
        <p:spPr/>
        <p:txBody>
          <a:bodyPr/>
          <a:lstStyle/>
          <a:p>
            <a:fld id="{9B855639-E274-3E4A-8032-3AE05A599E35}" type="slidenum">
              <a:rPr lang="en-US" smtClean="0"/>
              <a:t>11</a:t>
            </a:fld>
            <a:endParaRPr lang="en-US"/>
          </a:p>
        </p:txBody>
      </p:sp>
    </p:spTree>
    <p:extLst>
      <p:ext uri="{BB962C8B-B14F-4D97-AF65-F5344CB8AC3E}">
        <p14:creationId xmlns:p14="http://schemas.microsoft.com/office/powerpoint/2010/main" val="964488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on to the geo-fence design stage where we first find user segments based on similarity in affinity distributions. Then, the geo-fences are designed for each of these user segments. These personalized geo-fences for user segments are the outputs of our approach.</a:t>
            </a:r>
          </a:p>
        </p:txBody>
      </p:sp>
      <p:sp>
        <p:nvSpPr>
          <p:cNvPr id="4" name="Slide Number Placeholder 3"/>
          <p:cNvSpPr>
            <a:spLocks noGrp="1"/>
          </p:cNvSpPr>
          <p:nvPr>
            <p:ph type="sldNum" sz="quarter" idx="10"/>
          </p:nvPr>
        </p:nvSpPr>
        <p:spPr/>
        <p:txBody>
          <a:bodyPr/>
          <a:lstStyle/>
          <a:p>
            <a:fld id="{9B855639-E274-3E4A-8032-3AE05A599E35}" type="slidenum">
              <a:rPr lang="en-US" smtClean="0"/>
              <a:t>12</a:t>
            </a:fld>
            <a:endParaRPr lang="en-US"/>
          </a:p>
        </p:txBody>
      </p:sp>
    </p:spTree>
    <p:extLst>
      <p:ext uri="{BB962C8B-B14F-4D97-AF65-F5344CB8AC3E}">
        <p14:creationId xmlns:p14="http://schemas.microsoft.com/office/powerpoint/2010/main" val="3675619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855639-E274-3E4A-8032-3AE05A599E35}" type="slidenum">
              <a:rPr lang="en-US" smtClean="0"/>
              <a:t>13</a:t>
            </a:fld>
            <a:endParaRPr lang="en-US"/>
          </a:p>
        </p:txBody>
      </p:sp>
    </p:spTree>
    <p:extLst>
      <p:ext uri="{BB962C8B-B14F-4D97-AF65-F5344CB8AC3E}">
        <p14:creationId xmlns:p14="http://schemas.microsoft.com/office/powerpoint/2010/main" val="254124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delve deeper into affinity modeling</a:t>
            </a:r>
          </a:p>
          <a:p>
            <a:r>
              <a:rPr lang="en-US" dirty="0"/>
              <a:t>There are three entities in the system: the products that the retailers offer, the users and the locations visited by them. Our model computes intra-entity similarities and then estimates affinity in a three step approach as shown in the graphic. Let’s go through each of them in detail. First up, is product-product similarity based affinity.</a:t>
            </a:r>
          </a:p>
        </p:txBody>
      </p:sp>
      <p:sp>
        <p:nvSpPr>
          <p:cNvPr id="4" name="Slide Number Placeholder 3"/>
          <p:cNvSpPr>
            <a:spLocks noGrp="1"/>
          </p:cNvSpPr>
          <p:nvPr>
            <p:ph type="sldNum" sz="quarter" idx="10"/>
          </p:nvPr>
        </p:nvSpPr>
        <p:spPr/>
        <p:txBody>
          <a:bodyPr/>
          <a:lstStyle/>
          <a:p>
            <a:fld id="{9B855639-E274-3E4A-8032-3AE05A599E35}" type="slidenum">
              <a:rPr lang="en-US" smtClean="0"/>
              <a:t>14</a:t>
            </a:fld>
            <a:endParaRPr lang="en-US"/>
          </a:p>
        </p:txBody>
      </p:sp>
    </p:spTree>
    <p:extLst>
      <p:ext uri="{BB962C8B-B14F-4D97-AF65-F5344CB8AC3E}">
        <p14:creationId xmlns:p14="http://schemas.microsoft.com/office/powerpoint/2010/main" val="360688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hybrid notion of product similarity based on both the usage data and the hierarchical information for products. Consider two product p1 and p2 in the user-product matrix where each cell represents the normalized browse counts by user for a product. Using the hierarchical information we can similar matrices for the category, sub-category and the vertical of the product. Cosine similarity between corresponding categories, sub-categories and verticals of p1 and p2 can be computed to get three similarity values. Weighted average is taken that represents the similarity between p1 and p2.</a:t>
            </a:r>
          </a:p>
        </p:txBody>
      </p:sp>
      <p:sp>
        <p:nvSpPr>
          <p:cNvPr id="4" name="Slide Number Placeholder 3"/>
          <p:cNvSpPr>
            <a:spLocks noGrp="1"/>
          </p:cNvSpPr>
          <p:nvPr>
            <p:ph type="sldNum" sz="quarter" idx="10"/>
          </p:nvPr>
        </p:nvSpPr>
        <p:spPr/>
        <p:txBody>
          <a:bodyPr/>
          <a:lstStyle/>
          <a:p>
            <a:fld id="{9B855639-E274-3E4A-8032-3AE05A599E35}" type="slidenum">
              <a:rPr lang="en-US" smtClean="0"/>
              <a:t>15</a:t>
            </a:fld>
            <a:endParaRPr lang="en-US"/>
          </a:p>
        </p:txBody>
      </p:sp>
    </p:spTree>
    <p:extLst>
      <p:ext uri="{BB962C8B-B14F-4D97-AF65-F5344CB8AC3E}">
        <p14:creationId xmlns:p14="http://schemas.microsoft.com/office/powerpoint/2010/main" val="77371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compute the product-product similarity based affinity where use the fact that similar products can have similar affinity at same locations. As you can see, the formulation allows us to estimate affinity for a product p using p’ even though it might not have been actually browsed at that location.</a:t>
            </a:r>
          </a:p>
        </p:txBody>
      </p:sp>
      <p:sp>
        <p:nvSpPr>
          <p:cNvPr id="4" name="Slide Number Placeholder 3"/>
          <p:cNvSpPr>
            <a:spLocks noGrp="1"/>
          </p:cNvSpPr>
          <p:nvPr>
            <p:ph type="sldNum" sz="quarter" idx="10"/>
          </p:nvPr>
        </p:nvSpPr>
        <p:spPr/>
        <p:txBody>
          <a:bodyPr/>
          <a:lstStyle/>
          <a:p>
            <a:fld id="{9B855639-E274-3E4A-8032-3AE05A599E35}" type="slidenum">
              <a:rPr lang="en-US" smtClean="0"/>
              <a:t>16</a:t>
            </a:fld>
            <a:endParaRPr lang="en-US"/>
          </a:p>
        </p:txBody>
      </p:sp>
    </p:spTree>
    <p:extLst>
      <p:ext uri="{BB962C8B-B14F-4D97-AF65-F5344CB8AC3E}">
        <p14:creationId xmlns:p14="http://schemas.microsoft.com/office/powerpoint/2010/main" val="1907935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move on to user-user similarity based affinity</a:t>
            </a:r>
          </a:p>
        </p:txBody>
      </p:sp>
      <p:sp>
        <p:nvSpPr>
          <p:cNvPr id="4" name="Slide Number Placeholder 3"/>
          <p:cNvSpPr>
            <a:spLocks noGrp="1"/>
          </p:cNvSpPr>
          <p:nvPr>
            <p:ph type="sldNum" sz="quarter" idx="10"/>
          </p:nvPr>
        </p:nvSpPr>
        <p:spPr/>
        <p:txBody>
          <a:bodyPr/>
          <a:lstStyle/>
          <a:p>
            <a:fld id="{9B855639-E274-3E4A-8032-3AE05A599E35}" type="slidenum">
              <a:rPr lang="en-US" smtClean="0"/>
              <a:t>17</a:t>
            </a:fld>
            <a:endParaRPr lang="en-US"/>
          </a:p>
        </p:txBody>
      </p:sp>
    </p:spTree>
    <p:extLst>
      <p:ext uri="{BB962C8B-B14F-4D97-AF65-F5344CB8AC3E}">
        <p14:creationId xmlns:p14="http://schemas.microsoft.com/office/powerpoint/2010/main" val="298708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 of user similarity between two user through a series of steps. We first hierarchically cluster the stay points of all users. I have depicted only two users u1 and u2 in the graphic for simplicity. Then we compute the similarity between products viewed by the two users at stay points in a common cluster. This is aggregated to find similarity at a given level in the cluster hierarchy. Finally, this is added across all levels to get the final similarity between u1 and u2.</a:t>
            </a:r>
          </a:p>
        </p:txBody>
      </p:sp>
      <p:sp>
        <p:nvSpPr>
          <p:cNvPr id="4" name="Slide Number Placeholder 3"/>
          <p:cNvSpPr>
            <a:spLocks noGrp="1"/>
          </p:cNvSpPr>
          <p:nvPr>
            <p:ph type="sldNum" sz="quarter" idx="10"/>
          </p:nvPr>
        </p:nvSpPr>
        <p:spPr/>
        <p:txBody>
          <a:bodyPr/>
          <a:lstStyle/>
          <a:p>
            <a:fld id="{9B855639-E274-3E4A-8032-3AE05A599E35}" type="slidenum">
              <a:rPr lang="en-US" smtClean="0"/>
              <a:t>18</a:t>
            </a:fld>
            <a:endParaRPr lang="en-US"/>
          </a:p>
        </p:txBody>
      </p:sp>
    </p:spTree>
    <p:extLst>
      <p:ext uri="{BB962C8B-B14F-4D97-AF65-F5344CB8AC3E}">
        <p14:creationId xmlns:p14="http://schemas.microsoft.com/office/powerpoint/2010/main" val="57580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this similarity and the affinity computed in the previous step to compute the user-user similarity based affinity. Note that this helps to estimate affinity for user u at a location where he has never browsed using the affinity of u’ at the same location. Thus, reducing some of the sparsity.</a:t>
            </a:r>
          </a:p>
        </p:txBody>
      </p:sp>
      <p:sp>
        <p:nvSpPr>
          <p:cNvPr id="4" name="Slide Number Placeholder 3"/>
          <p:cNvSpPr>
            <a:spLocks noGrp="1"/>
          </p:cNvSpPr>
          <p:nvPr>
            <p:ph type="sldNum" sz="quarter" idx="10"/>
          </p:nvPr>
        </p:nvSpPr>
        <p:spPr/>
        <p:txBody>
          <a:bodyPr/>
          <a:lstStyle/>
          <a:p>
            <a:fld id="{9B855639-E274-3E4A-8032-3AE05A599E35}" type="slidenum">
              <a:rPr lang="en-US" smtClean="0"/>
              <a:t>19</a:t>
            </a:fld>
            <a:endParaRPr lang="en-US"/>
          </a:p>
        </p:txBody>
      </p:sp>
    </p:spTree>
    <p:extLst>
      <p:ext uri="{BB962C8B-B14F-4D97-AF65-F5344CB8AC3E}">
        <p14:creationId xmlns:p14="http://schemas.microsoft.com/office/powerpoint/2010/main" val="409976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comes the Semantic Location-Location based affinity.</a:t>
            </a:r>
          </a:p>
        </p:txBody>
      </p:sp>
      <p:sp>
        <p:nvSpPr>
          <p:cNvPr id="4" name="Slide Number Placeholder 3"/>
          <p:cNvSpPr>
            <a:spLocks noGrp="1"/>
          </p:cNvSpPr>
          <p:nvPr>
            <p:ph type="sldNum" sz="quarter" idx="10"/>
          </p:nvPr>
        </p:nvSpPr>
        <p:spPr/>
        <p:txBody>
          <a:bodyPr/>
          <a:lstStyle/>
          <a:p>
            <a:fld id="{9B855639-E274-3E4A-8032-3AE05A599E35}" type="slidenum">
              <a:rPr lang="en-US" smtClean="0"/>
              <a:t>20</a:t>
            </a:fld>
            <a:endParaRPr lang="en-US"/>
          </a:p>
        </p:txBody>
      </p:sp>
    </p:spTree>
    <p:extLst>
      <p:ext uri="{BB962C8B-B14F-4D97-AF65-F5344CB8AC3E}">
        <p14:creationId xmlns:p14="http://schemas.microsoft.com/office/powerpoint/2010/main" val="191983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is about geo-fencing which is a popular location based marketing technique. In the industry, it allows marketers to push offers at entry/exit in a certain area termed as geo-fence.</a:t>
            </a:r>
          </a:p>
          <a:p>
            <a:r>
              <a:rPr lang="en-US" dirty="0"/>
              <a:t>Process of geo-fencing has two phases:</a:t>
            </a:r>
          </a:p>
          <a:p>
            <a:pPr marL="228600" indent="-228600">
              <a:buAutoNum type="arabicPeriod"/>
            </a:pPr>
            <a:r>
              <a:rPr lang="en-US" dirty="0"/>
              <a:t>First, the geo-fences have to be designed. If you see the graphic on the right, this will correspond to selecting the location and radius of the geo-fence.</a:t>
            </a:r>
          </a:p>
          <a:p>
            <a:pPr marL="228600" indent="-228600">
              <a:buAutoNum type="arabicPeriod"/>
            </a:pPr>
            <a:r>
              <a:rPr lang="en-US" dirty="0"/>
              <a:t>Then comes the real time detection stage where we need to detect in real time whether a user has entered or exited a geo-fence and trigger the corresponding message. Most of the prior work has focused on efficient solutions for deployment while our work focuses on the design stage.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855639-E274-3E4A-8032-3AE05A599E35}" type="slidenum">
              <a:rPr lang="en-US" smtClean="0"/>
              <a:t>2</a:t>
            </a:fld>
            <a:endParaRPr lang="en-US"/>
          </a:p>
        </p:txBody>
      </p:sp>
    </p:spTree>
    <p:extLst>
      <p:ext uri="{BB962C8B-B14F-4D97-AF65-F5344CB8AC3E}">
        <p14:creationId xmlns:p14="http://schemas.microsoft.com/office/powerpoint/2010/main" val="161653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Location semantics capture the types of places in a small around a given location in the form of a vector. A sample of semantic vector is shown for two locations here and we use standard cosine similarity to get similarity between location l1 and l2.</a:t>
            </a:r>
          </a:p>
        </p:txBody>
      </p:sp>
      <p:sp>
        <p:nvSpPr>
          <p:cNvPr id="4" name="Slide Number Placeholder 3"/>
          <p:cNvSpPr>
            <a:spLocks noGrp="1"/>
          </p:cNvSpPr>
          <p:nvPr>
            <p:ph type="sldNum" sz="quarter" idx="10"/>
          </p:nvPr>
        </p:nvSpPr>
        <p:spPr/>
        <p:txBody>
          <a:bodyPr/>
          <a:lstStyle/>
          <a:p>
            <a:fld id="{9B855639-E274-3E4A-8032-3AE05A599E35}" type="slidenum">
              <a:rPr lang="en-US" smtClean="0"/>
              <a:t>21</a:t>
            </a:fld>
            <a:endParaRPr lang="en-US"/>
          </a:p>
        </p:txBody>
      </p:sp>
    </p:spTree>
    <p:extLst>
      <p:ext uri="{BB962C8B-B14F-4D97-AF65-F5344CB8AC3E}">
        <p14:creationId xmlns:p14="http://schemas.microsoft.com/office/powerpoint/2010/main" val="3185502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similarity is used for estimating affinity at locations inside the grid where there is no user activity at all. This is done using the affinities from semantically similar locations outside the area of interest which also helps in generalizing our model.</a:t>
            </a:r>
          </a:p>
        </p:txBody>
      </p:sp>
      <p:sp>
        <p:nvSpPr>
          <p:cNvPr id="4" name="Slide Number Placeholder 3"/>
          <p:cNvSpPr>
            <a:spLocks noGrp="1"/>
          </p:cNvSpPr>
          <p:nvPr>
            <p:ph type="sldNum" sz="quarter" idx="10"/>
          </p:nvPr>
        </p:nvSpPr>
        <p:spPr/>
        <p:txBody>
          <a:bodyPr/>
          <a:lstStyle/>
          <a:p>
            <a:fld id="{9B855639-E274-3E4A-8032-3AE05A599E35}" type="slidenum">
              <a:rPr lang="en-US" smtClean="0"/>
              <a:t>22</a:t>
            </a:fld>
            <a:endParaRPr lang="en-US"/>
          </a:p>
        </p:txBody>
      </p:sp>
    </p:spTree>
    <p:extLst>
      <p:ext uri="{BB962C8B-B14F-4D97-AF65-F5344CB8AC3E}">
        <p14:creationId xmlns:p14="http://schemas.microsoft.com/office/powerpoint/2010/main" val="2496166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affinity distributions are created, we move to user segmentation. Creating</a:t>
            </a:r>
            <a:r>
              <a:rPr lang="en-US" baseline="0" dirty="0"/>
              <a:t> separate geo-fences for each user will be an arduous task to manage. Thus, users with similar distribution over space are grouped into segments using K-means clustering. The the number of segments, that is k, is decided using the CH value which measures the quality of clustering output.</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23</a:t>
            </a:fld>
            <a:endParaRPr lang="en-US"/>
          </a:p>
        </p:txBody>
      </p:sp>
    </p:spTree>
    <p:extLst>
      <p:ext uri="{BB962C8B-B14F-4D97-AF65-F5344CB8AC3E}">
        <p14:creationId xmlns:p14="http://schemas.microsoft.com/office/powerpoint/2010/main" val="266362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a:t>
            </a:r>
            <a:r>
              <a:rPr lang="en-US" baseline="0" dirty="0"/>
              <a:t>to final task of our </a:t>
            </a:r>
            <a:r>
              <a:rPr lang="en-US" baseline="0" dirty="0" err="1"/>
              <a:t>workflow,i.e</a:t>
            </a:r>
            <a:r>
              <a:rPr lang="en-US" baseline="0" dirty="0"/>
              <a:t>. </a:t>
            </a:r>
            <a:r>
              <a:rPr lang="en-US" baseline="0" dirty="0" err="1"/>
              <a:t>geofence</a:t>
            </a:r>
            <a:r>
              <a:rPr lang="en-US" baseline="0" dirty="0"/>
              <a:t> creation.</a:t>
            </a:r>
          </a:p>
          <a:p>
            <a:r>
              <a:rPr lang="en-US" baseline="0" dirty="0"/>
              <a:t>Once we have our segments, average distribution for these segments is calculated to represent a user segment. Then we select a threshold and all the points with affinity value above the threshold in the average distribution graph are selected. Spatial clustering using DBSCAN is performed to collect nearby grid squares into decent sized areas. Finally, boundary construction algorithm like alpha hull is employed to create boundaries around these nearby grid squares. </a:t>
            </a:r>
            <a:endParaRPr lang="en-US" dirty="0"/>
          </a:p>
        </p:txBody>
      </p:sp>
      <p:sp>
        <p:nvSpPr>
          <p:cNvPr id="4" name="Slide Number Placeholder 3"/>
          <p:cNvSpPr>
            <a:spLocks noGrp="1"/>
          </p:cNvSpPr>
          <p:nvPr>
            <p:ph type="sldNum" sz="quarter" idx="10"/>
          </p:nvPr>
        </p:nvSpPr>
        <p:spPr/>
        <p:txBody>
          <a:bodyPr/>
          <a:lstStyle/>
          <a:p>
            <a:fld id="{3EF2277D-4E65-471B-8FDC-312617F5EA89}" type="slidenum">
              <a:rPr lang="en-US" smtClean="0"/>
              <a:pPr/>
              <a:t>24</a:t>
            </a:fld>
            <a:endParaRPr lang="en-US"/>
          </a:p>
        </p:txBody>
      </p:sp>
    </p:spTree>
    <p:extLst>
      <p:ext uri="{BB962C8B-B14F-4D97-AF65-F5344CB8AC3E}">
        <p14:creationId xmlns:p14="http://schemas.microsoft.com/office/powerpoint/2010/main" val="3199127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details of the dataset that we used for experiments. We had 15 days of usage logs which out of which the first 10 days were used as train and the remaining were used as test. The trainset consisted of about 40k browsing transactions on 500 products for about 4000 users. The area of interest was taken as 20X20 km area in the center of a city. The test set contained about 800 users in common with trainset and had geo-fence based offers for 5 different products.</a:t>
            </a:r>
          </a:p>
        </p:txBody>
      </p:sp>
      <p:sp>
        <p:nvSpPr>
          <p:cNvPr id="4" name="Slide Number Placeholder 3"/>
          <p:cNvSpPr>
            <a:spLocks noGrp="1"/>
          </p:cNvSpPr>
          <p:nvPr>
            <p:ph type="sldNum" sz="quarter" idx="10"/>
          </p:nvPr>
        </p:nvSpPr>
        <p:spPr/>
        <p:txBody>
          <a:bodyPr/>
          <a:lstStyle/>
          <a:p>
            <a:fld id="{9B855639-E274-3E4A-8032-3AE05A599E35}" type="slidenum">
              <a:rPr lang="en-US" smtClean="0"/>
              <a:t>25</a:t>
            </a:fld>
            <a:endParaRPr lang="en-US"/>
          </a:p>
        </p:txBody>
      </p:sp>
    </p:spTree>
    <p:extLst>
      <p:ext uri="{BB962C8B-B14F-4D97-AF65-F5344CB8AC3E}">
        <p14:creationId xmlns:p14="http://schemas.microsoft.com/office/powerpoint/2010/main" val="1906339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standard metrics of precision, recall and F1-score for validation. Consider the area of interest and the two circles in it as geo-fences designed by our approach. If a user browsed the product inside the geo-fence, it is taken as a true positive. If he did not browse the product at all, it is considered as false positive. Lastly, if the product was browsed outside the geo-fence it is counted as a false negative.</a:t>
            </a:r>
          </a:p>
        </p:txBody>
      </p:sp>
      <p:sp>
        <p:nvSpPr>
          <p:cNvPr id="4" name="Slide Number Placeholder 3"/>
          <p:cNvSpPr>
            <a:spLocks noGrp="1"/>
          </p:cNvSpPr>
          <p:nvPr>
            <p:ph type="sldNum" sz="quarter" idx="10"/>
          </p:nvPr>
        </p:nvSpPr>
        <p:spPr/>
        <p:txBody>
          <a:bodyPr/>
          <a:lstStyle/>
          <a:p>
            <a:fld id="{9B855639-E274-3E4A-8032-3AE05A599E35}" type="slidenum">
              <a:rPr lang="en-US" smtClean="0"/>
              <a:t>26</a:t>
            </a:fld>
            <a:endParaRPr lang="en-US"/>
          </a:p>
        </p:txBody>
      </p:sp>
    </p:spTree>
    <p:extLst>
      <p:ext uri="{BB962C8B-B14F-4D97-AF65-F5344CB8AC3E}">
        <p14:creationId xmlns:p14="http://schemas.microsoft.com/office/powerpoint/2010/main" val="1342310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compared our method with manually created geo-fences annotated in the dataset. You can see here that this method gets a low recall as it targets in very small areas and misses out on many potential customers.</a:t>
            </a:r>
          </a:p>
        </p:txBody>
      </p:sp>
      <p:sp>
        <p:nvSpPr>
          <p:cNvPr id="4" name="Slide Number Placeholder 3"/>
          <p:cNvSpPr>
            <a:spLocks noGrp="1"/>
          </p:cNvSpPr>
          <p:nvPr>
            <p:ph type="sldNum" sz="quarter" idx="10"/>
          </p:nvPr>
        </p:nvSpPr>
        <p:spPr/>
        <p:txBody>
          <a:bodyPr/>
          <a:lstStyle/>
          <a:p>
            <a:fld id="{9B855639-E274-3E4A-8032-3AE05A599E35}" type="slidenum">
              <a:rPr lang="en-US" smtClean="0"/>
              <a:t>27</a:t>
            </a:fld>
            <a:endParaRPr lang="en-US"/>
          </a:p>
        </p:txBody>
      </p:sp>
    </p:spTree>
    <p:extLst>
      <p:ext uri="{BB962C8B-B14F-4D97-AF65-F5344CB8AC3E}">
        <p14:creationId xmlns:p14="http://schemas.microsoft.com/office/powerpoint/2010/main" val="2482261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tried different collaborative filtering methods like </a:t>
            </a:r>
            <a:r>
              <a:rPr lang="en-US" dirty="0" err="1"/>
              <a:t>kNearest</a:t>
            </a:r>
            <a:r>
              <a:rPr lang="en-US" dirty="0"/>
              <a:t> Neighbor </a:t>
            </a:r>
            <a:r>
              <a:rPr lang="en-US" dirty="0" err="1"/>
              <a:t>amd</a:t>
            </a:r>
            <a:r>
              <a:rPr lang="en-US" dirty="0"/>
              <a:t> Matrix factorization to estimate affinity but because of the extreme sparsity in the dataset, they were unable to perform well against our approach.</a:t>
            </a:r>
          </a:p>
        </p:txBody>
      </p:sp>
      <p:sp>
        <p:nvSpPr>
          <p:cNvPr id="4" name="Slide Number Placeholder 3"/>
          <p:cNvSpPr>
            <a:spLocks noGrp="1"/>
          </p:cNvSpPr>
          <p:nvPr>
            <p:ph type="sldNum" sz="quarter" idx="10"/>
          </p:nvPr>
        </p:nvSpPr>
        <p:spPr/>
        <p:txBody>
          <a:bodyPr/>
          <a:lstStyle/>
          <a:p>
            <a:fld id="{9B855639-E274-3E4A-8032-3AE05A599E35}" type="slidenum">
              <a:rPr lang="en-US" smtClean="0"/>
              <a:t>28</a:t>
            </a:fld>
            <a:endParaRPr lang="en-US"/>
          </a:p>
        </p:txBody>
      </p:sp>
    </p:spTree>
    <p:extLst>
      <p:ext uri="{BB962C8B-B14F-4D97-AF65-F5344CB8AC3E}">
        <p14:creationId xmlns:p14="http://schemas.microsoft.com/office/powerpoint/2010/main" val="3268407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importance of personalization, we use a variation of our algorithm where user segmentation is not done and all users are considered in the same segment. The geo-fences designed for such a variation gave a higher recall but lower precision due to large sized areas being targeted. This is because the method needs to account for all high affinity areas for all types of users in a single geo-fence.</a:t>
            </a:r>
          </a:p>
        </p:txBody>
      </p:sp>
      <p:sp>
        <p:nvSpPr>
          <p:cNvPr id="4" name="Slide Number Placeholder 3"/>
          <p:cNvSpPr>
            <a:spLocks noGrp="1"/>
          </p:cNvSpPr>
          <p:nvPr>
            <p:ph type="sldNum" sz="quarter" idx="10"/>
          </p:nvPr>
        </p:nvSpPr>
        <p:spPr/>
        <p:txBody>
          <a:bodyPr/>
          <a:lstStyle/>
          <a:p>
            <a:fld id="{9B855639-E274-3E4A-8032-3AE05A599E35}" type="slidenum">
              <a:rPr lang="en-US" smtClean="0"/>
              <a:t>29</a:t>
            </a:fld>
            <a:endParaRPr lang="en-US"/>
          </a:p>
        </p:txBody>
      </p:sp>
    </p:spTree>
    <p:extLst>
      <p:ext uri="{BB962C8B-B14F-4D97-AF65-F5344CB8AC3E}">
        <p14:creationId xmlns:p14="http://schemas.microsoft.com/office/powerpoint/2010/main" val="850075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also study how the gradual reduction sparsity helps improving the geo-fences by devising variations based on product and user based affinities.</a:t>
            </a:r>
          </a:p>
        </p:txBody>
      </p:sp>
      <p:sp>
        <p:nvSpPr>
          <p:cNvPr id="4" name="Slide Number Placeholder 3"/>
          <p:cNvSpPr>
            <a:spLocks noGrp="1"/>
          </p:cNvSpPr>
          <p:nvPr>
            <p:ph type="sldNum" sz="quarter" idx="10"/>
          </p:nvPr>
        </p:nvSpPr>
        <p:spPr/>
        <p:txBody>
          <a:bodyPr/>
          <a:lstStyle/>
          <a:p>
            <a:fld id="{9B855639-E274-3E4A-8032-3AE05A599E35}" type="slidenum">
              <a:rPr lang="en-US" smtClean="0"/>
              <a:t>30</a:t>
            </a:fld>
            <a:endParaRPr lang="en-US"/>
          </a:p>
        </p:txBody>
      </p:sp>
    </p:spTree>
    <p:extLst>
      <p:ext uri="{BB962C8B-B14F-4D97-AF65-F5344CB8AC3E}">
        <p14:creationId xmlns:p14="http://schemas.microsoft.com/office/powerpoint/2010/main" val="3844976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to focus on geo-fence design stage comes from the fact that the current process are highly manual. Marketers perform data analysis to infer user interests and then decide the radius and location of the geo-fence.</a:t>
            </a:r>
          </a:p>
          <a:p>
            <a:endParaRPr lang="en-US" dirty="0"/>
          </a:p>
          <a:p>
            <a:r>
              <a:rPr lang="en-US" dirty="0"/>
              <a:t>This leads to design of very small geo-fences which can miss out many potential customers. Conversely, the marketer may designate a large area as a geo-fence and target everybody that dilutes the personalization aspect and runs the risk of user attrition.</a:t>
            </a:r>
          </a:p>
          <a:p>
            <a:r>
              <a:rPr lang="en-US" dirty="0"/>
              <a:t>Thus, we want to tie the data analysis and geo-fence design process together to prevent such situations.</a:t>
            </a:r>
          </a:p>
        </p:txBody>
      </p:sp>
      <p:sp>
        <p:nvSpPr>
          <p:cNvPr id="4" name="Slide Number Placeholder 3"/>
          <p:cNvSpPr>
            <a:spLocks noGrp="1"/>
          </p:cNvSpPr>
          <p:nvPr>
            <p:ph type="sldNum" sz="quarter" idx="10"/>
          </p:nvPr>
        </p:nvSpPr>
        <p:spPr/>
        <p:txBody>
          <a:bodyPr/>
          <a:lstStyle/>
          <a:p>
            <a:fld id="{9B855639-E274-3E4A-8032-3AE05A599E35}" type="slidenum">
              <a:rPr lang="en-US" smtClean="0"/>
              <a:t>3</a:t>
            </a:fld>
            <a:endParaRPr lang="en-US"/>
          </a:p>
        </p:txBody>
      </p:sp>
    </p:spTree>
    <p:extLst>
      <p:ext uri="{BB962C8B-B14F-4D97-AF65-F5344CB8AC3E}">
        <p14:creationId xmlns:p14="http://schemas.microsoft.com/office/powerpoint/2010/main" val="4011068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here is description of the dataset that we used. We used usage logs pertaining to browsing activity for products aggregated from multiple E-commerce retailers’ mobile apps. </a:t>
            </a:r>
          </a:p>
          <a:p>
            <a:r>
              <a:rPr lang="en-US" dirty="0"/>
              <a:t>All the products are arranged in a 3 level hierarchy and additionally, location is also recorded in the form of GPS</a:t>
            </a:r>
          </a:p>
          <a:p>
            <a:r>
              <a:rPr lang="en-US" dirty="0"/>
              <a:t>coordinates(&lt;latitude, longitude&gt; tuple). </a:t>
            </a:r>
          </a:p>
          <a:p>
            <a:endParaRPr lang="en-US" dirty="0"/>
          </a:p>
        </p:txBody>
      </p:sp>
      <p:sp>
        <p:nvSpPr>
          <p:cNvPr id="4" name="Slide Number Placeholder 3"/>
          <p:cNvSpPr>
            <a:spLocks noGrp="1"/>
          </p:cNvSpPr>
          <p:nvPr>
            <p:ph type="sldNum" sz="quarter" idx="10"/>
          </p:nvPr>
        </p:nvSpPr>
        <p:spPr/>
        <p:txBody>
          <a:bodyPr/>
          <a:lstStyle/>
          <a:p>
            <a:fld id="{9B855639-E274-3E4A-8032-3AE05A599E35}" type="slidenum">
              <a:rPr lang="en-US" smtClean="0"/>
              <a:t>4</a:t>
            </a:fld>
            <a:endParaRPr lang="en-US"/>
          </a:p>
        </p:txBody>
      </p:sp>
    </p:spTree>
    <p:extLst>
      <p:ext uri="{BB962C8B-B14F-4D97-AF65-F5344CB8AC3E}">
        <p14:creationId xmlns:p14="http://schemas.microsoft.com/office/powerpoint/2010/main" val="230499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to focus on geo-fence design stage comes from the fact that the current process are highly manual. Marketers perform data analysis to infer user interests and then decide the radius and location of the geo-fence.</a:t>
            </a:r>
          </a:p>
          <a:p>
            <a:r>
              <a:rPr lang="en-US" dirty="0"/>
              <a:t>As a result, only global patterns can be inferred and this lack of personalization can lead to excessive targeting which might lead to user attrition. This is highly undesirable. </a:t>
            </a:r>
          </a:p>
          <a:p>
            <a:endParaRPr lang="en-US" dirty="0"/>
          </a:p>
          <a:p>
            <a:r>
              <a:rPr lang="en-US" dirty="0"/>
              <a:t>So, we propose an automated approach to design smart geo-fences based on location dependent user affinity</a:t>
            </a:r>
          </a:p>
        </p:txBody>
      </p:sp>
      <p:sp>
        <p:nvSpPr>
          <p:cNvPr id="4" name="Slide Number Placeholder 3"/>
          <p:cNvSpPr>
            <a:spLocks noGrp="1"/>
          </p:cNvSpPr>
          <p:nvPr>
            <p:ph type="sldNum" sz="quarter" idx="10"/>
          </p:nvPr>
        </p:nvSpPr>
        <p:spPr/>
        <p:txBody>
          <a:bodyPr/>
          <a:lstStyle/>
          <a:p>
            <a:fld id="{9B855639-E274-3E4A-8032-3AE05A599E35}" type="slidenum">
              <a:rPr lang="en-US" smtClean="0"/>
              <a:t>6</a:t>
            </a:fld>
            <a:endParaRPr lang="en-US"/>
          </a:p>
        </p:txBody>
      </p:sp>
    </p:spTree>
    <p:extLst>
      <p:ext uri="{BB962C8B-B14F-4D97-AF65-F5344CB8AC3E}">
        <p14:creationId xmlns:p14="http://schemas.microsoft.com/office/powerpoint/2010/main" val="89074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in doing this work was the extreme sparsity. One </a:t>
            </a:r>
            <a:r>
              <a:rPr lang="en-US" dirty="0" err="1"/>
              <a:t>one</a:t>
            </a:r>
            <a:r>
              <a:rPr lang="en-US" dirty="0"/>
              <a:t> hand you see users only browse 5-10 products on an average in e-commerce apps, while on the other they visit very few locations as compared to the large area like a city.</a:t>
            </a:r>
          </a:p>
        </p:txBody>
      </p:sp>
      <p:sp>
        <p:nvSpPr>
          <p:cNvPr id="4" name="Slide Number Placeholder 3"/>
          <p:cNvSpPr>
            <a:spLocks noGrp="1"/>
          </p:cNvSpPr>
          <p:nvPr>
            <p:ph type="sldNum" sz="quarter" idx="10"/>
          </p:nvPr>
        </p:nvSpPr>
        <p:spPr/>
        <p:txBody>
          <a:bodyPr/>
          <a:lstStyle/>
          <a:p>
            <a:fld id="{9B855639-E274-3E4A-8032-3AE05A599E35}" type="slidenum">
              <a:rPr lang="en-US" smtClean="0"/>
              <a:t>7</a:t>
            </a:fld>
            <a:endParaRPr lang="en-US"/>
          </a:p>
        </p:txBody>
      </p:sp>
    </p:spTree>
    <p:extLst>
      <p:ext uri="{BB962C8B-B14F-4D97-AF65-F5344CB8AC3E}">
        <p14:creationId xmlns:p14="http://schemas.microsoft.com/office/powerpoint/2010/main" val="14256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3 major contributions through this work. First, we provide an end-to-end system for automated geo-fence design based on affinity. These geo-fences are product specific and personalized for user segments. It is also possible to vary the number and size of geo-fences as per requirements and thus, our method is highly scalable.</a:t>
            </a:r>
          </a:p>
          <a:p>
            <a:r>
              <a:rPr lang="en-US" dirty="0"/>
              <a:t>To design geo-fences, we model user’s affinity towards a product and this is sensitive to the location of the user.</a:t>
            </a:r>
          </a:p>
          <a:p>
            <a:r>
              <a:rPr lang="en-US" dirty="0"/>
              <a:t>Finally, our approach mitigates the extreme sparsity through a three step affinity modeling approach.</a:t>
            </a:r>
          </a:p>
        </p:txBody>
      </p:sp>
      <p:sp>
        <p:nvSpPr>
          <p:cNvPr id="4" name="Slide Number Placeholder 3"/>
          <p:cNvSpPr>
            <a:spLocks noGrp="1"/>
          </p:cNvSpPr>
          <p:nvPr>
            <p:ph type="sldNum" sz="quarter" idx="10"/>
          </p:nvPr>
        </p:nvSpPr>
        <p:spPr/>
        <p:txBody>
          <a:bodyPr/>
          <a:lstStyle/>
          <a:p>
            <a:fld id="{9B855639-E274-3E4A-8032-3AE05A599E35}" type="slidenum">
              <a:rPr lang="en-US" smtClean="0"/>
              <a:t>8</a:t>
            </a:fld>
            <a:endParaRPr lang="en-US"/>
          </a:p>
        </p:txBody>
      </p:sp>
    </p:spTree>
    <p:extLst>
      <p:ext uri="{BB962C8B-B14F-4D97-AF65-F5344CB8AC3E}">
        <p14:creationId xmlns:p14="http://schemas.microsoft.com/office/powerpoint/2010/main" val="3754066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location coordinates in such kind of datasets tends to increase very rapidly which carry little semantic meaning. Thus, we use the work of Li et al. to preprocess all the location coordinates into corresponding stay points. A stay point represents all location coordinates of single user that lie within a distance threshold and visited inside a fixed time interval. All future references of location pertain to the stay point they lie in.</a:t>
            </a:r>
          </a:p>
        </p:txBody>
      </p:sp>
      <p:sp>
        <p:nvSpPr>
          <p:cNvPr id="4" name="Slide Number Placeholder 3"/>
          <p:cNvSpPr>
            <a:spLocks noGrp="1"/>
          </p:cNvSpPr>
          <p:nvPr>
            <p:ph type="sldNum" sz="quarter" idx="10"/>
          </p:nvPr>
        </p:nvSpPr>
        <p:spPr/>
        <p:txBody>
          <a:bodyPr/>
          <a:lstStyle/>
          <a:p>
            <a:fld id="{9B855639-E274-3E4A-8032-3AE05A599E35}" type="slidenum">
              <a:rPr lang="en-US" smtClean="0"/>
              <a:t>9</a:t>
            </a:fld>
            <a:endParaRPr lang="en-US"/>
          </a:p>
        </p:txBody>
      </p:sp>
    </p:spTree>
    <p:extLst>
      <p:ext uri="{BB962C8B-B14F-4D97-AF65-F5344CB8AC3E}">
        <p14:creationId xmlns:p14="http://schemas.microsoft.com/office/powerpoint/2010/main" val="308874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our solution architecture. The input for our work is the usage log from mobile apps that consist of activity within a large area. Then, we need the area of interest inside this large area which is where the marketer desires to design geo-fences. </a:t>
            </a:r>
          </a:p>
        </p:txBody>
      </p:sp>
      <p:sp>
        <p:nvSpPr>
          <p:cNvPr id="4" name="Slide Number Placeholder 3"/>
          <p:cNvSpPr>
            <a:spLocks noGrp="1"/>
          </p:cNvSpPr>
          <p:nvPr>
            <p:ph type="sldNum" sz="quarter" idx="10"/>
          </p:nvPr>
        </p:nvSpPr>
        <p:spPr/>
        <p:txBody>
          <a:bodyPr/>
          <a:lstStyle/>
          <a:p>
            <a:fld id="{9B855639-E274-3E4A-8032-3AE05A599E35}" type="slidenum">
              <a:rPr lang="en-US" smtClean="0"/>
              <a:t>10</a:t>
            </a:fld>
            <a:endParaRPr lang="en-US"/>
          </a:p>
        </p:txBody>
      </p:sp>
    </p:spTree>
    <p:extLst>
      <p:ext uri="{BB962C8B-B14F-4D97-AF65-F5344CB8AC3E}">
        <p14:creationId xmlns:p14="http://schemas.microsoft.com/office/powerpoint/2010/main" val="1031898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821179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25673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641254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488533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49" y="-2359"/>
            <a:ext cx="418018" cy="685750"/>
          </a:xfrm>
          <a:prstGeom prst="rect">
            <a:avLst/>
          </a:prstGeom>
        </p:spPr>
      </p:pic>
      <p:sp>
        <p:nvSpPr>
          <p:cNvPr id="15" name="Rectangle 14"/>
          <p:cNvSpPr/>
          <p:nvPr/>
        </p:nvSpPr>
        <p:spPr>
          <a:xfrm>
            <a:off x="1" y="1303020"/>
            <a:ext cx="12192000"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bg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349" y="1990492"/>
            <a:ext cx="10921064" cy="328295"/>
          </a:xfrm>
        </p:spPr>
        <p:txBody>
          <a:bodyPr wrap="square" lIns="0" tIns="0" rIns="0" bIns="0">
            <a:spAutoFit/>
          </a:bodyPr>
          <a:lstStyle>
            <a:lvl1pPr marL="0" indent="0" algn="l">
              <a:buNone/>
              <a:defRPr sz="2100">
                <a:solidFill>
                  <a:schemeClr val="bg2">
                    <a:lumMod val="90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2375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7929"/>
          </a:xfrm>
          <a:prstGeom prst="rect">
            <a:avLst/>
          </a:prstGeom>
        </p:spPr>
      </p:pic>
      <p:sp>
        <p:nvSpPr>
          <p:cNvPr id="15" name="Rectangle 14"/>
          <p:cNvSpPr/>
          <p:nvPr/>
        </p:nvSpPr>
        <p:spPr>
          <a:xfrm>
            <a:off x="128" y="1303020"/>
            <a:ext cx="12192000" cy="116586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1"/>
          <p:cNvSpPr>
            <a:spLocks noGrp="1"/>
          </p:cNvSpPr>
          <p:nvPr>
            <p:ph type="ctrTitle"/>
          </p:nvPr>
        </p:nvSpPr>
        <p:spPr>
          <a:xfrm>
            <a:off x="641349" y="1463976"/>
            <a:ext cx="10921064" cy="492443"/>
          </a:xfrm>
        </p:spPr>
        <p:txBody>
          <a:bodyPr wrap="square" lIns="0" tIns="0" rIns="0" bIns="0">
            <a:spAutoFit/>
          </a:bodyPr>
          <a:lstStyle>
            <a:lvl1pPr>
              <a:defRPr>
                <a:solidFill>
                  <a:schemeClr val="bg1"/>
                </a:solidFill>
                <a:latin typeface="Adobe Clean Light" pitchFamily="34" charset="0"/>
              </a:defRPr>
            </a:lvl1pPr>
          </a:lstStyle>
          <a:p>
            <a:r>
              <a:rPr lang="en-US"/>
              <a:t>Click to edit Master title style</a:t>
            </a:r>
            <a:endParaRPr lang="en-US" dirty="0"/>
          </a:p>
        </p:txBody>
      </p:sp>
      <p:sp>
        <p:nvSpPr>
          <p:cNvPr id="13" name="Subtitle 2"/>
          <p:cNvSpPr>
            <a:spLocks noGrp="1"/>
          </p:cNvSpPr>
          <p:nvPr>
            <p:ph type="subTitle" idx="1"/>
          </p:nvPr>
        </p:nvSpPr>
        <p:spPr>
          <a:xfrm>
            <a:off x="641349" y="1993393"/>
            <a:ext cx="10921064" cy="328295"/>
          </a:xfrm>
        </p:spPr>
        <p:txBody>
          <a:bodyPr wrap="square" lIns="0" tIns="0" rIns="0" bIns="0">
            <a:spAutoFit/>
          </a:bodyPr>
          <a:lstStyle>
            <a:lvl1pPr marL="0" indent="0" algn="l">
              <a:buNone/>
              <a:defRPr sz="2100">
                <a:solidFill>
                  <a:schemeClr val="bg2">
                    <a:lumMod val="90000"/>
                  </a:schemeClr>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49" y="-2359"/>
            <a:ext cx="418018" cy="685750"/>
          </a:xfrm>
          <a:prstGeom prst="rect">
            <a:avLst/>
          </a:prstGeom>
        </p:spPr>
      </p:pic>
    </p:spTree>
    <p:extLst>
      <p:ext uri="{BB962C8B-B14F-4D97-AF65-F5344CB8AC3E}">
        <p14:creationId xmlns:p14="http://schemas.microsoft.com/office/powerpoint/2010/main" val="1308071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1287695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8" name="Rectangle 7"/>
          <p:cNvSpPr/>
          <p:nvPr/>
        </p:nvSpPr>
        <p:spPr>
          <a:xfrm>
            <a:off x="0" y="0"/>
            <a:ext cx="12195178"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3478246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fld id="{00C415C1-C7DE-4E62-8CEA-DA6E0E7E3F94}" type="slidenum">
              <a:rPr lang="en-US" smtClean="0"/>
              <a:t>‹#›</a:t>
            </a:fld>
            <a:endParaRPr lang="en-US"/>
          </a:p>
        </p:txBody>
      </p:sp>
      <p:sp>
        <p:nvSpPr>
          <p:cNvPr id="9"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chemeClr val="tx1">
                    <a:lumMod val="75000"/>
                    <a:lumOff val="25000"/>
                  </a:schemeClr>
                </a:solidFill>
                <a:latin typeface="Adobe Clean" pitchFamily="-111" charset="0"/>
              </a:rPr>
              <a:t>© 2016 Adobe Systems Incorporated.  All Rights Reserved.  Adobe Confidential.</a:t>
            </a:r>
          </a:p>
        </p:txBody>
      </p:sp>
      <p:pic>
        <p:nvPicPr>
          <p:cNvPr id="10" name="Picture 9"/>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99744" y="6528876"/>
            <a:ext cx="187457" cy="258055"/>
          </a:xfrm>
          <a:prstGeom prst="rect">
            <a:avLst/>
          </a:prstGeom>
        </p:spPr>
      </p:pic>
    </p:spTree>
    <p:extLst>
      <p:ext uri="{BB962C8B-B14F-4D97-AF65-F5344CB8AC3E}">
        <p14:creationId xmlns:p14="http://schemas.microsoft.com/office/powerpoint/2010/main" val="3710804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Gray - Top &amp; Bottom Graphic">
    <p:spTree>
      <p:nvGrpSpPr>
        <p:cNvPr id="1" name=""/>
        <p:cNvGrpSpPr/>
        <p:nvPr/>
      </p:nvGrpSpPr>
      <p:grpSpPr>
        <a:xfrm>
          <a:off x="0" y="0"/>
          <a:ext cx="0" cy="0"/>
          <a:chOff x="0" y="0"/>
          <a:chExt cx="0" cy="0"/>
        </a:xfrm>
      </p:grpSpPr>
      <p:sp>
        <p:nvSpPr>
          <p:cNvPr id="13" name="Rectangle 5"/>
          <p:cNvSpPr>
            <a:spLocks noChangeArrowheads="1"/>
          </p:cNvSpPr>
          <p:nvPr/>
        </p:nvSpPr>
        <p:spPr bwMode="auto">
          <a:xfrm>
            <a:off x="1" y="225630"/>
            <a:ext cx="12192000" cy="6216734"/>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342258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Gray - Bottom Graphic">
    <p:spTree>
      <p:nvGrpSpPr>
        <p:cNvPr id="1" name=""/>
        <p:cNvGrpSpPr/>
        <p:nvPr/>
      </p:nvGrpSpPr>
      <p:grpSpPr>
        <a:xfrm>
          <a:off x="0" y="0"/>
          <a:ext cx="0" cy="0"/>
          <a:chOff x="0" y="0"/>
          <a:chExt cx="0" cy="0"/>
        </a:xfrm>
      </p:grpSpPr>
      <p:sp>
        <p:nvSpPr>
          <p:cNvPr id="12" name="Rectangle 11"/>
          <p:cNvSpPr/>
          <p:nvPr/>
        </p:nvSpPr>
        <p:spPr>
          <a:xfrm>
            <a:off x="0" y="0"/>
            <a:ext cx="12195178" cy="6442076"/>
          </a:xfrm>
          <a:prstGeom prst="rect">
            <a:avLst/>
          </a:prstGeom>
          <a:solidFill>
            <a:srgbClr val="5D6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3742201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677" y="125975"/>
            <a:ext cx="11887199" cy="535208"/>
          </a:xfrm>
        </p:spPr>
        <p:txBody>
          <a:bodyPr/>
          <a:lstStyle/>
          <a:p>
            <a:r>
              <a:rPr lang="en-US"/>
              <a:t>Click to edit Master title style</a:t>
            </a:r>
          </a:p>
        </p:txBody>
      </p:sp>
      <p:sp>
        <p:nvSpPr>
          <p:cNvPr id="3" name="Content Placeholder 2"/>
          <p:cNvSpPr>
            <a:spLocks noGrp="1"/>
          </p:cNvSpPr>
          <p:nvPr>
            <p:ph idx="1"/>
          </p:nvPr>
        </p:nvSpPr>
        <p:spPr>
          <a:xfrm>
            <a:off x="140676" y="798682"/>
            <a:ext cx="11887199" cy="5557667"/>
          </a:xfr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40675" y="6434039"/>
            <a:ext cx="11451101" cy="365125"/>
          </a:xfrm>
        </p:spPr>
        <p:txBody>
          <a:bodyPr/>
          <a:lstStyle/>
          <a:p>
            <a:endParaRPr lang="en-US"/>
          </a:p>
        </p:txBody>
      </p:sp>
      <p:sp>
        <p:nvSpPr>
          <p:cNvPr id="6" name="Slide Number Placeholder 5"/>
          <p:cNvSpPr>
            <a:spLocks noGrp="1"/>
          </p:cNvSpPr>
          <p:nvPr>
            <p:ph type="sldNum" sz="quarter" idx="12"/>
          </p:nvPr>
        </p:nvSpPr>
        <p:spPr>
          <a:xfrm>
            <a:off x="11591777" y="6434039"/>
            <a:ext cx="436097" cy="365125"/>
          </a:xfrm>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8358064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Gray - No Graphic">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9744" y="6528876"/>
            <a:ext cx="187457" cy="258055"/>
          </a:xfrm>
          <a:prstGeom prst="rect">
            <a:avLst/>
          </a:prstGeom>
        </p:spPr>
      </p:pic>
      <p:sp>
        <p:nvSpPr>
          <p:cNvPr id="10"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2016 Adobe Systems Incorporated.  All Rights Reserved.  Adobe Confidential.</a:t>
            </a:r>
          </a:p>
        </p:txBody>
      </p:sp>
    </p:spTree>
    <p:extLst>
      <p:ext uri="{BB962C8B-B14F-4D97-AF65-F5344CB8AC3E}">
        <p14:creationId xmlns:p14="http://schemas.microsoft.com/office/powerpoint/2010/main" val="639206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982585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p:nvSpPr>
        <p:spPr bwMode="auto">
          <a:xfrm>
            <a:off x="1" y="0"/>
            <a:ext cx="12192000" cy="644236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spTree>
    <p:extLst>
      <p:ext uri="{BB962C8B-B14F-4D97-AF65-F5344CB8AC3E}">
        <p14:creationId xmlns:p14="http://schemas.microsoft.com/office/powerpoint/2010/main" val="3854815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Black - No Graphic">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858000"/>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D3826-AECB-471C-A16F-50E5A05DDF61}" type="datetimeFigureOut">
              <a:rPr lang="en-US" smtClean="0"/>
              <a:t>11/14/2017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C415C1-C7DE-4E62-8CEA-DA6E0E7E3F94}" type="slidenum">
              <a:rPr lang="en-US" smtClean="0"/>
              <a:t>‹#›</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9744" y="6528876"/>
            <a:ext cx="187457" cy="258055"/>
          </a:xfrm>
          <a:prstGeom prst="rect">
            <a:avLst/>
          </a:prstGeom>
        </p:spPr>
      </p:pic>
      <p:sp>
        <p:nvSpPr>
          <p:cNvPr id="10"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2016 Adobe Systems Incorporated.  All Rights Reserved.  Adobe Confidential.</a:t>
            </a:r>
          </a:p>
        </p:txBody>
      </p:sp>
    </p:spTree>
    <p:extLst>
      <p:ext uri="{BB962C8B-B14F-4D97-AF65-F5344CB8AC3E}">
        <p14:creationId xmlns:p14="http://schemas.microsoft.com/office/powerpoint/2010/main" val="1238176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Gray end slide">
    <p:spTree>
      <p:nvGrpSpPr>
        <p:cNvPr id="1" name=""/>
        <p:cNvGrpSpPr/>
        <p:nvPr/>
      </p:nvGrpSpPr>
      <p:grpSpPr>
        <a:xfrm>
          <a:off x="0" y="0"/>
          <a:ext cx="0" cy="0"/>
          <a:chOff x="0" y="0"/>
          <a:chExt cx="0" cy="0"/>
        </a:xfrm>
      </p:grpSpPr>
      <p:sp>
        <p:nvSpPr>
          <p:cNvPr id="7" name="Rectangle 5"/>
          <p:cNvSpPr>
            <a:spLocks noChangeArrowheads="1"/>
          </p:cNvSpPr>
          <p:nvPr/>
        </p:nvSpPr>
        <p:spPr bwMode="auto">
          <a:xfrm>
            <a:off x="1" y="0"/>
            <a:ext cx="12192000" cy="6858000"/>
          </a:xfrm>
          <a:prstGeom prst="rect">
            <a:avLst/>
          </a:prstGeom>
          <a:solidFill>
            <a:srgbClr val="5D676A"/>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9370" y="2449524"/>
            <a:ext cx="1413256" cy="1945495"/>
          </a:xfrm>
          <a:prstGeom prst="rect">
            <a:avLst/>
          </a:prstGeom>
        </p:spPr>
      </p:pic>
    </p:spTree>
    <p:extLst>
      <p:ext uri="{BB962C8B-B14F-4D97-AF65-F5344CB8AC3E}">
        <p14:creationId xmlns:p14="http://schemas.microsoft.com/office/powerpoint/2010/main" val="167511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White end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926" y="2447346"/>
            <a:ext cx="1414837" cy="1947672"/>
          </a:xfrm>
          <a:prstGeom prst="rect">
            <a:avLst/>
          </a:prstGeom>
        </p:spPr>
      </p:pic>
    </p:spTree>
    <p:extLst>
      <p:ext uri="{BB962C8B-B14F-4D97-AF65-F5344CB8AC3E}">
        <p14:creationId xmlns:p14="http://schemas.microsoft.com/office/powerpoint/2010/main" val="346230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677" y="125975"/>
            <a:ext cx="11887199" cy="535208"/>
          </a:xfrm>
        </p:spPr>
        <p:txBody>
          <a:bodyPr/>
          <a:lstStyle/>
          <a:p>
            <a:r>
              <a:rPr lang="en-US" dirty="0"/>
              <a:t>Click to edit Master title style</a:t>
            </a:r>
          </a:p>
        </p:txBody>
      </p:sp>
      <p:sp>
        <p:nvSpPr>
          <p:cNvPr id="5" name="Footer Placeholder 4"/>
          <p:cNvSpPr>
            <a:spLocks noGrp="1"/>
          </p:cNvSpPr>
          <p:nvPr>
            <p:ph type="ftr" sz="quarter" idx="11"/>
          </p:nvPr>
        </p:nvSpPr>
        <p:spPr>
          <a:xfrm>
            <a:off x="140675" y="6434039"/>
            <a:ext cx="11451101" cy="365125"/>
          </a:xfrm>
        </p:spPr>
        <p:txBody>
          <a:bodyPr/>
          <a:lstStyle/>
          <a:p>
            <a:endParaRPr lang="en-US"/>
          </a:p>
        </p:txBody>
      </p:sp>
      <p:sp>
        <p:nvSpPr>
          <p:cNvPr id="6" name="Slide Number Placeholder 5"/>
          <p:cNvSpPr>
            <a:spLocks noGrp="1"/>
          </p:cNvSpPr>
          <p:nvPr>
            <p:ph type="sldNum" sz="quarter" idx="12"/>
          </p:nvPr>
        </p:nvSpPr>
        <p:spPr>
          <a:xfrm>
            <a:off x="11591777" y="6434039"/>
            <a:ext cx="436097" cy="365125"/>
          </a:xfrm>
        </p:spPr>
        <p:txBody>
          <a:bodyPr/>
          <a:lstStyle/>
          <a:p>
            <a:fld id="{34B15879-1642-B348-BD1E-EF3DF0D37267}"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501532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180358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97138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65714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974480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15879-1642-B348-BD1E-EF3DF0D37267}" type="slidenum">
              <a:rPr lang="en-US" smtClean="0"/>
              <a:t>‹#›</a:t>
            </a:fld>
            <a:endParaRPr lang="en-US"/>
          </a:p>
        </p:txBody>
      </p:sp>
    </p:spTree>
    <p:extLst>
      <p:ext uri="{BB962C8B-B14F-4D97-AF65-F5344CB8AC3E}">
        <p14:creationId xmlns:p14="http://schemas.microsoft.com/office/powerpoint/2010/main" val="138009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15879-1642-B348-BD1E-EF3DF0D37267}" type="slidenum">
              <a:rPr lang="en-US" smtClean="0"/>
              <a:t>‹#›</a:t>
            </a:fld>
            <a:endParaRPr lang="en-US"/>
          </a:p>
        </p:txBody>
      </p:sp>
    </p:spTree>
    <p:extLst>
      <p:ext uri="{BB962C8B-B14F-4D97-AF65-F5344CB8AC3E}">
        <p14:creationId xmlns:p14="http://schemas.microsoft.com/office/powerpoint/2010/main" val="1918562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12192127" cy="6858000"/>
          </a:xfrm>
          <a:prstGeom prst="rect">
            <a:avLst/>
          </a:prstGeom>
        </p:spPr>
      </p:pic>
      <p:sp>
        <p:nvSpPr>
          <p:cNvPr id="12" name="Rectangle 5"/>
          <p:cNvSpPr>
            <a:spLocks noChangeArrowheads="1"/>
          </p:cNvSpPr>
          <p:nvPr/>
        </p:nvSpPr>
        <p:spPr bwMode="auto">
          <a:xfrm>
            <a:off x="0" y="225630"/>
            <a:ext cx="12192127" cy="6216734"/>
          </a:xfrm>
          <a:prstGeom prst="rect">
            <a:avLst/>
          </a:prstGeom>
          <a:solidFill>
            <a:schemeClr val="bg1"/>
          </a:solidFill>
          <a:ln w="12700">
            <a:miter lim="400000"/>
          </a:ln>
        </p:spPr>
        <p:txBody>
          <a:bodyPr lIns="0" tIns="0" rIns="0" bIns="0" anchor="ctr"/>
          <a:lstStyle/>
          <a:p>
            <a:pPr lvl="0" algn="ctr" defTabSz="825500"/>
            <a:endParaRPr lang="en-US" sz="3600" b="0" i="0" u="none">
              <a:solidFill>
                <a:srgbClr val="FFFFFF"/>
              </a:solidFill>
              <a:latin typeface="+mj-lt"/>
              <a:ea typeface="+mj-ea"/>
              <a:cs typeface="+mj-cs"/>
              <a:sym typeface="Helvetica Light"/>
            </a:endParaRPr>
          </a:p>
        </p:txBody>
      </p:sp>
      <p:pic>
        <p:nvPicPr>
          <p:cNvPr id="10" name="Picture 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699744" y="6528876"/>
            <a:ext cx="187457" cy="258055"/>
          </a:xfrm>
          <a:prstGeom prst="rect">
            <a:avLst/>
          </a:prstGeom>
        </p:spPr>
      </p:pic>
      <p:sp>
        <p:nvSpPr>
          <p:cNvPr id="9" name="Rectangle 21"/>
          <p:cNvSpPr>
            <a:spLocks noChangeArrowheads="1"/>
          </p:cNvSpPr>
          <p:nvPr/>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dirty="0">
                <a:solidFill>
                  <a:srgbClr val="FFFFFF"/>
                </a:solidFill>
                <a:latin typeface="Adobe Clean" pitchFamily="-111" charset="0"/>
              </a:rPr>
              <a:t>© 2016 Adobe Systems Incorporated.  All Rights Reserved.  Adobe Confidential.</a:t>
            </a:r>
          </a:p>
        </p:txBody>
      </p:sp>
      <p:sp>
        <p:nvSpPr>
          <p:cNvPr id="4" name="Date Placeholder 3"/>
          <p:cNvSpPr>
            <a:spLocks noGrp="1"/>
          </p:cNvSpPr>
          <p:nvPr>
            <p:ph type="dt" sz="half" idx="2"/>
          </p:nvPr>
        </p:nvSpPr>
        <p:spPr>
          <a:xfrm>
            <a:off x="5588001" y="6629400"/>
            <a:ext cx="1016000" cy="168274"/>
          </a:xfrm>
          <a:prstGeom prst="rect">
            <a:avLst/>
          </a:prstGeom>
        </p:spPr>
        <p:txBody>
          <a:bodyPr vert="horz" lIns="108829" tIns="54414" rIns="108829" bIns="54414" rtlCol="0" anchor="ctr"/>
          <a:lstStyle>
            <a:lvl1pPr algn="ctr">
              <a:defRPr sz="800">
                <a:solidFill>
                  <a:schemeClr val="bg1"/>
                </a:solidFill>
              </a:defRPr>
            </a:lvl1pPr>
          </a:lstStyle>
          <a:p>
            <a:fld id="{26ED3826-AECB-471C-A16F-50E5A05DDF61}" type="datetimeFigureOut">
              <a:rPr lang="en-US" smtClean="0"/>
              <a:t>11/14/2017</a:t>
            </a:fld>
            <a:endParaRPr lang="en-US"/>
          </a:p>
        </p:txBody>
      </p:sp>
      <p:sp>
        <p:nvSpPr>
          <p:cNvPr id="5" name="Footer Placeholder 4"/>
          <p:cNvSpPr>
            <a:spLocks noGrp="1"/>
          </p:cNvSpPr>
          <p:nvPr>
            <p:ph type="ftr" sz="quarter" idx="3"/>
          </p:nvPr>
        </p:nvSpPr>
        <p:spPr>
          <a:xfrm>
            <a:off x="281515" y="6629400"/>
            <a:ext cx="5204885" cy="168274"/>
          </a:xfrm>
          <a:prstGeom prst="rect">
            <a:avLst/>
          </a:prstGeom>
        </p:spPr>
        <p:txBody>
          <a:bodyPr vert="horz" lIns="0" tIns="54414" rIns="108829" bIns="54414" rtlCol="0" anchor="ctr"/>
          <a:lstStyle>
            <a:lvl1pPr algn="l">
              <a:defRPr sz="800">
                <a:solidFill>
                  <a:schemeClr val="bg1"/>
                </a:solidFill>
              </a:defRPr>
            </a:lvl1pPr>
          </a:lstStyle>
          <a:p>
            <a:endParaRPr lang="en-US"/>
          </a:p>
        </p:txBody>
      </p:sp>
      <p:sp>
        <p:nvSpPr>
          <p:cNvPr id="6" name="Slide Number Placeholder 5"/>
          <p:cNvSpPr>
            <a:spLocks noGrp="1"/>
          </p:cNvSpPr>
          <p:nvPr>
            <p:ph type="sldNum" sz="quarter" idx="4"/>
          </p:nvPr>
        </p:nvSpPr>
        <p:spPr>
          <a:xfrm>
            <a:off x="5588001" y="6477000"/>
            <a:ext cx="1016000" cy="168274"/>
          </a:xfrm>
          <a:prstGeom prst="rect">
            <a:avLst/>
          </a:prstGeom>
        </p:spPr>
        <p:txBody>
          <a:bodyPr vert="horz" lIns="108829" tIns="54414" rIns="108829" bIns="54414" rtlCol="0" anchor="ctr"/>
          <a:lstStyle>
            <a:lvl1pPr algn="r">
              <a:defRPr sz="800">
                <a:solidFill>
                  <a:schemeClr val="bg1"/>
                </a:solidFill>
              </a:defRPr>
            </a:lvl1pPr>
          </a:lstStyle>
          <a:p>
            <a:fld id="{00C415C1-C7DE-4E62-8CEA-DA6E0E7E3F94}" type="slidenum">
              <a:rPr lang="en-US" smtClean="0"/>
              <a:t>‹#›</a:t>
            </a:fld>
            <a:endParaRPr lang="en-US"/>
          </a:p>
        </p:txBody>
      </p:sp>
      <p:sp>
        <p:nvSpPr>
          <p:cNvPr id="2" name="Title Placeholder 1"/>
          <p:cNvSpPr>
            <a:spLocks noGrp="1"/>
          </p:cNvSpPr>
          <p:nvPr>
            <p:ph type="title"/>
          </p:nvPr>
        </p:nvSpPr>
        <p:spPr>
          <a:xfrm>
            <a:off x="304801" y="287508"/>
            <a:ext cx="11582400" cy="593725"/>
          </a:xfrm>
          <a:prstGeom prst="rect">
            <a:avLst/>
          </a:prstGeom>
        </p:spPr>
        <p:txBody>
          <a:bodyPr vert="horz" lIns="108829" tIns="54414" rIns="108829" bIns="54414"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4801" y="1143000"/>
            <a:ext cx="11582400" cy="5029200"/>
          </a:xfrm>
          <a:prstGeom prst="rect">
            <a:avLst/>
          </a:prstGeom>
        </p:spPr>
        <p:txBody>
          <a:bodyPr vert="horz" lIns="108829" tIns="54414" rIns="108829" bIns="5441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4150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1088291" rtl="0" eaLnBrk="1" latinLnBrk="0" hangingPunct="1">
        <a:spcBef>
          <a:spcPct val="0"/>
        </a:spcBef>
        <a:buNone/>
        <a:defRPr sz="3200" b="0" i="0" u="none" kern="1200">
          <a:solidFill>
            <a:schemeClr val="tx1">
              <a:lumMod val="75000"/>
              <a:lumOff val="25000"/>
            </a:schemeClr>
          </a:solidFill>
          <a:latin typeface="Adobe Clean Light" pitchFamily="34" charset="0"/>
          <a:ea typeface="+mj-ea"/>
          <a:cs typeface="+mj-cs"/>
        </a:defRPr>
      </a:lvl1pPr>
    </p:titleStyle>
    <p:body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0.png"/><Relationship Id="rId7" Type="http://schemas.openxmlformats.org/officeDocument/2006/relationships/image" Target="../media/image2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51.png"/><Relationship Id="rId4" Type="http://schemas.openxmlformats.org/officeDocument/2006/relationships/image" Target="../media/image18.png"/><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7.png"/><Relationship Id="rId7" Type="http://schemas.openxmlformats.org/officeDocument/2006/relationships/image" Target="../media/image18.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ankugarg@adob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800" y="334963"/>
            <a:ext cx="10922000" cy="2387600"/>
          </a:xfrm>
        </p:spPr>
        <p:txBody>
          <a:bodyPr>
            <a:normAutofit/>
          </a:bodyPr>
          <a:lstStyle/>
          <a:p>
            <a:r>
              <a:rPr lang="en-US" dirty="0"/>
              <a:t>Smart Geo-fencing with Location Sensitive Product Affinity</a:t>
            </a:r>
          </a:p>
        </p:txBody>
      </p:sp>
      <p:sp>
        <p:nvSpPr>
          <p:cNvPr id="5" name="Footer Placeholder 4"/>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1</a:t>
            </a:fld>
            <a:endParaRPr lang="en-US"/>
          </a:p>
        </p:txBody>
      </p:sp>
      <p:graphicFrame>
        <p:nvGraphicFramePr>
          <p:cNvPr id="6" name="Table 5"/>
          <p:cNvGraphicFramePr>
            <a:graphicFrameLocks noGrp="1"/>
          </p:cNvGraphicFramePr>
          <p:nvPr>
            <p:extLst/>
          </p:nvPr>
        </p:nvGraphicFramePr>
        <p:xfrm>
          <a:off x="634999" y="3368992"/>
          <a:ext cx="10922001" cy="2286000"/>
        </p:xfrm>
        <a:graphic>
          <a:graphicData uri="http://schemas.openxmlformats.org/drawingml/2006/table">
            <a:tbl>
              <a:tblPr firstRow="1" bandRow="1">
                <a:tableStyleId>{2D5ABB26-0587-4C30-8999-92F81FD0307C}</a:tableStyleId>
              </a:tblPr>
              <a:tblGrid>
                <a:gridCol w="3640667">
                  <a:extLst>
                    <a:ext uri="{9D8B030D-6E8A-4147-A177-3AD203B41FA5}">
                      <a16:colId xmlns:a16="http://schemas.microsoft.com/office/drawing/2014/main" val="20000"/>
                    </a:ext>
                  </a:extLst>
                </a:gridCol>
                <a:gridCol w="3640667">
                  <a:extLst>
                    <a:ext uri="{9D8B030D-6E8A-4147-A177-3AD203B41FA5}">
                      <a16:colId xmlns:a16="http://schemas.microsoft.com/office/drawing/2014/main" val="20001"/>
                    </a:ext>
                  </a:extLst>
                </a:gridCol>
                <a:gridCol w="3640667">
                  <a:extLst>
                    <a:ext uri="{9D8B030D-6E8A-4147-A177-3AD203B41FA5}">
                      <a16:colId xmlns:a16="http://schemas.microsoft.com/office/drawing/2014/main" val="20002"/>
                    </a:ext>
                  </a:extLst>
                </a:gridCol>
              </a:tblGrid>
              <a:tr h="0">
                <a:tc>
                  <a:txBody>
                    <a:bodyPr/>
                    <a:lstStyle/>
                    <a:p>
                      <a:pPr algn="ctr"/>
                      <a:r>
                        <a:rPr lang="en-US" sz="2400" b="1" kern="1200" dirty="0">
                          <a:effectLst/>
                        </a:rPr>
                        <a:t>Ankur Garg</a:t>
                      </a:r>
                      <a:endParaRPr lang="en-US" sz="2400" b="1" kern="1200" dirty="0">
                        <a:solidFill>
                          <a:schemeClr val="lt1"/>
                        </a:solidFill>
                        <a:effectLst/>
                        <a:latin typeface="+mn-lt"/>
                        <a:ea typeface="+mn-ea"/>
                        <a:cs typeface="+mn-cs"/>
                      </a:endParaRPr>
                    </a:p>
                  </a:txBody>
                  <a:tcPr/>
                </a:tc>
                <a:tc>
                  <a:txBody>
                    <a:bodyPr/>
                    <a:lstStyle/>
                    <a:p>
                      <a:pPr algn="ctr"/>
                      <a:r>
                        <a:rPr lang="en-US" sz="2400" b="0" dirty="0"/>
                        <a:t>Sunav Choudhary</a:t>
                      </a:r>
                    </a:p>
                  </a:txBody>
                  <a:tcPr/>
                </a:tc>
                <a:tc>
                  <a:txBody>
                    <a:bodyPr/>
                    <a:lstStyle/>
                    <a:p>
                      <a:pPr algn="ctr"/>
                      <a:r>
                        <a:rPr lang="en-US" sz="2400" b="0" dirty="0"/>
                        <a:t>Payal Bajaj</a:t>
                      </a: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kern="1200" dirty="0">
                          <a:effectLst/>
                        </a:rPr>
                        <a:t> </a:t>
                      </a:r>
                      <a:r>
                        <a:rPr lang="en-US" sz="2400" b="1" kern="1200" dirty="0">
                          <a:effectLst/>
                        </a:rPr>
                        <a:t>Adobe Research</a:t>
                      </a:r>
                      <a:endParaRPr lang="en-US" sz="2400" b="1" kern="1200" dirty="0">
                        <a:solidFill>
                          <a:schemeClr val="lt1"/>
                        </a:solidFill>
                        <a:effectLst/>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t> Adobe Research</a:t>
                      </a:r>
                    </a:p>
                  </a:txBody>
                  <a:tcPr/>
                </a:tc>
                <a:tc>
                  <a:txBody>
                    <a:bodyPr/>
                    <a:lstStyle/>
                    <a:p>
                      <a:pPr algn="ctr"/>
                      <a:r>
                        <a:rPr lang="en-US" sz="2400" b="0" dirty="0"/>
                        <a:t> Stanford University</a:t>
                      </a:r>
                    </a:p>
                  </a:txBody>
                  <a:tcPr/>
                </a:tc>
                <a:extLst>
                  <a:ext uri="{0D108BD9-81ED-4DB2-BD59-A6C34878D82A}">
                    <a16:rowId xmlns:a16="http://schemas.microsoft.com/office/drawing/2014/main" val="10001"/>
                  </a:ext>
                </a:extLst>
              </a:tr>
              <a:tr h="370840">
                <a:tc>
                  <a:txBody>
                    <a:bodyPr/>
                    <a:lstStyle/>
                    <a:p>
                      <a:pPr algn="ctr"/>
                      <a:endParaRPr lang="en-US" sz="2400" b="0" dirty="0"/>
                    </a:p>
                  </a:txBody>
                  <a:tcPr/>
                </a:tc>
                <a:tc>
                  <a:txBody>
                    <a:bodyPr/>
                    <a:lstStyle/>
                    <a:p>
                      <a:pPr algn="ctr"/>
                      <a:endParaRPr lang="en-US" sz="2400" b="0" dirty="0"/>
                    </a:p>
                  </a:txBody>
                  <a:tcPr/>
                </a:tc>
                <a:tc>
                  <a:txBody>
                    <a:bodyPr/>
                    <a:lstStyle/>
                    <a:p>
                      <a:pPr algn="ctr"/>
                      <a:endParaRPr lang="en-US" sz="2400" b="0" dirty="0"/>
                    </a:p>
                  </a:txBody>
                  <a:tcPr/>
                </a:tc>
                <a:extLst>
                  <a:ext uri="{0D108BD9-81ED-4DB2-BD59-A6C34878D82A}">
                    <a16:rowId xmlns:a16="http://schemas.microsoft.com/office/drawing/2014/main" val="10003"/>
                  </a:ext>
                </a:extLst>
              </a:tr>
              <a:tr h="370840">
                <a:tc>
                  <a:txBody>
                    <a:bodyPr/>
                    <a:lstStyle/>
                    <a:p>
                      <a:pPr algn="ctr"/>
                      <a:r>
                        <a:rPr lang="en-US" sz="2400" b="0" dirty="0"/>
                        <a:t>Sweta Agrawal</a:t>
                      </a:r>
                    </a:p>
                  </a:txBody>
                  <a:tcPr/>
                </a:tc>
                <a:tc>
                  <a:txBody>
                    <a:bodyPr/>
                    <a:lstStyle/>
                    <a:p>
                      <a:pPr algn="ctr"/>
                      <a:r>
                        <a:rPr lang="en-US" sz="2400" b="0" dirty="0"/>
                        <a:t>Abhishek Kedia</a:t>
                      </a:r>
                    </a:p>
                  </a:txBody>
                  <a:tcPr/>
                </a:tc>
                <a:tc>
                  <a:txBody>
                    <a:bodyPr/>
                    <a:lstStyle/>
                    <a:p>
                      <a:pPr algn="ctr"/>
                      <a:r>
                        <a:rPr lang="en-US" sz="2400" b="0"/>
                        <a:t>Shubham Agrawal</a:t>
                      </a:r>
                      <a:endParaRPr lang="en-US" sz="2400" b="0" dirty="0"/>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t>Adobe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a:t>Adobe</a:t>
                      </a:r>
                    </a:p>
                  </a:txBody>
                  <a:tcPr/>
                </a:tc>
                <a:tc>
                  <a:txBody>
                    <a:bodyPr/>
                    <a:lstStyle/>
                    <a:p>
                      <a:pPr algn="ctr"/>
                      <a:r>
                        <a:rPr lang="en-US" sz="2400" b="0" dirty="0"/>
                        <a:t>Adobe</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45335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182-AAC9-43D9-BD9F-816FD66BA1F1}"/>
              </a:ext>
            </a:extLst>
          </p:cNvPr>
          <p:cNvSpPr>
            <a:spLocks noGrp="1"/>
          </p:cNvSpPr>
          <p:nvPr>
            <p:ph type="title"/>
          </p:nvPr>
        </p:nvSpPr>
        <p:spPr/>
        <p:txBody>
          <a:bodyPr>
            <a:normAutofit fontScale="90000"/>
          </a:bodyPr>
          <a:lstStyle/>
          <a:p>
            <a:r>
              <a:rPr lang="en-US" dirty="0"/>
              <a:t>Solution Architecture</a:t>
            </a:r>
          </a:p>
        </p:txBody>
      </p:sp>
      <p:sp>
        <p:nvSpPr>
          <p:cNvPr id="3" name="Footer Placeholder 2">
            <a:extLst>
              <a:ext uri="{FF2B5EF4-FFF2-40B4-BE49-F238E27FC236}">
                <a16:creationId xmlns:a16="http://schemas.microsoft.com/office/drawing/2014/main" id="{DE26BED7-B285-4FE7-99C0-05E32CA9E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32026-825F-4ABD-86E0-D92D13EDB522}"/>
              </a:ext>
            </a:extLst>
          </p:cNvPr>
          <p:cNvSpPr>
            <a:spLocks noGrp="1"/>
          </p:cNvSpPr>
          <p:nvPr>
            <p:ph type="sldNum" sz="quarter" idx="12"/>
          </p:nvPr>
        </p:nvSpPr>
        <p:spPr/>
        <p:txBody>
          <a:bodyPr/>
          <a:lstStyle/>
          <a:p>
            <a:fld id="{34B15879-1642-B348-BD1E-EF3DF0D37267}" type="slidenum">
              <a:rPr lang="en-US" smtClean="0"/>
              <a:t>10</a:t>
            </a:fld>
            <a:endParaRPr lang="en-US"/>
          </a:p>
        </p:txBody>
      </p:sp>
      <p:sp>
        <p:nvSpPr>
          <p:cNvPr id="6" name="TextBox 5">
            <a:extLst>
              <a:ext uri="{FF2B5EF4-FFF2-40B4-BE49-F238E27FC236}">
                <a16:creationId xmlns:a16="http://schemas.microsoft.com/office/drawing/2014/main" id="{13AE2773-0CA9-480E-983C-84181CF410A2}"/>
              </a:ext>
            </a:extLst>
          </p:cNvPr>
          <p:cNvSpPr txBox="1"/>
          <p:nvPr/>
        </p:nvSpPr>
        <p:spPr>
          <a:xfrm>
            <a:off x="140675" y="854224"/>
            <a:ext cx="11887197" cy="523220"/>
          </a:xfrm>
          <a:prstGeom prst="rect">
            <a:avLst/>
          </a:prstGeom>
          <a:noFill/>
        </p:spPr>
        <p:txBody>
          <a:bodyPr wrap="square" rtlCol="0">
            <a:spAutoFit/>
          </a:bodyPr>
          <a:lstStyle/>
          <a:p>
            <a:pPr>
              <a:spcAft>
                <a:spcPts val="600"/>
              </a:spcAft>
            </a:pPr>
            <a:r>
              <a:rPr lang="en-US" sz="2800" b="1" dirty="0"/>
              <a:t>Input:</a:t>
            </a:r>
          </a:p>
        </p:txBody>
      </p:sp>
      <p:pic>
        <p:nvPicPr>
          <p:cNvPr id="51" name="Picture 50">
            <a:extLst>
              <a:ext uri="{FF2B5EF4-FFF2-40B4-BE49-F238E27FC236}">
                <a16:creationId xmlns:a16="http://schemas.microsoft.com/office/drawing/2014/main" id="{9CF3CE01-E86A-4A9F-8651-06B32B5C6369}"/>
              </a:ext>
            </a:extLst>
          </p:cNvPr>
          <p:cNvPicPr>
            <a:picLocks noChangeAspect="1"/>
          </p:cNvPicPr>
          <p:nvPr/>
        </p:nvPicPr>
        <p:blipFill>
          <a:blip r:embed="rId3"/>
          <a:stretch>
            <a:fillRect/>
          </a:stretch>
        </p:blipFill>
        <p:spPr>
          <a:xfrm>
            <a:off x="6219896" y="1570485"/>
            <a:ext cx="5895508" cy="3997761"/>
          </a:xfrm>
          <a:prstGeom prst="rect">
            <a:avLst/>
          </a:prstGeom>
        </p:spPr>
      </p:pic>
      <p:pic>
        <p:nvPicPr>
          <p:cNvPr id="7" name="Picture 6">
            <a:extLst>
              <a:ext uri="{FF2B5EF4-FFF2-40B4-BE49-F238E27FC236}">
                <a16:creationId xmlns:a16="http://schemas.microsoft.com/office/drawing/2014/main" id="{5686FB4D-C790-4296-9F5E-AF6EC7853898}"/>
              </a:ext>
            </a:extLst>
          </p:cNvPr>
          <p:cNvPicPr>
            <a:picLocks noChangeAspect="1"/>
          </p:cNvPicPr>
          <p:nvPr/>
        </p:nvPicPr>
        <p:blipFill>
          <a:blip r:embed="rId4"/>
          <a:stretch>
            <a:fillRect/>
          </a:stretch>
        </p:blipFill>
        <p:spPr>
          <a:xfrm>
            <a:off x="140677" y="2056132"/>
            <a:ext cx="5858680" cy="3084580"/>
          </a:xfrm>
          <a:prstGeom prst="rect">
            <a:avLst/>
          </a:prstGeom>
        </p:spPr>
      </p:pic>
    </p:spTree>
    <p:extLst>
      <p:ext uri="{BB962C8B-B14F-4D97-AF65-F5344CB8AC3E}">
        <p14:creationId xmlns:p14="http://schemas.microsoft.com/office/powerpoint/2010/main" val="197128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182-AAC9-43D9-BD9F-816FD66BA1F1}"/>
              </a:ext>
            </a:extLst>
          </p:cNvPr>
          <p:cNvSpPr>
            <a:spLocks noGrp="1"/>
          </p:cNvSpPr>
          <p:nvPr>
            <p:ph type="title"/>
          </p:nvPr>
        </p:nvSpPr>
        <p:spPr/>
        <p:txBody>
          <a:bodyPr>
            <a:normAutofit fontScale="90000"/>
          </a:bodyPr>
          <a:lstStyle/>
          <a:p>
            <a:r>
              <a:rPr lang="en-US" dirty="0"/>
              <a:t>Solution Architecture</a:t>
            </a:r>
          </a:p>
        </p:txBody>
      </p:sp>
      <p:sp>
        <p:nvSpPr>
          <p:cNvPr id="3" name="Footer Placeholder 2">
            <a:extLst>
              <a:ext uri="{FF2B5EF4-FFF2-40B4-BE49-F238E27FC236}">
                <a16:creationId xmlns:a16="http://schemas.microsoft.com/office/drawing/2014/main" id="{DE26BED7-B285-4FE7-99C0-05E32CA9E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32026-825F-4ABD-86E0-D92D13EDB522}"/>
              </a:ext>
            </a:extLst>
          </p:cNvPr>
          <p:cNvSpPr>
            <a:spLocks noGrp="1"/>
          </p:cNvSpPr>
          <p:nvPr>
            <p:ph type="sldNum" sz="quarter" idx="12"/>
          </p:nvPr>
        </p:nvSpPr>
        <p:spPr/>
        <p:txBody>
          <a:bodyPr/>
          <a:lstStyle/>
          <a:p>
            <a:fld id="{34B15879-1642-B348-BD1E-EF3DF0D37267}" type="slidenum">
              <a:rPr lang="en-US" smtClean="0"/>
              <a:t>11</a:t>
            </a:fld>
            <a:endParaRPr lang="en-US"/>
          </a:p>
        </p:txBody>
      </p:sp>
      <p:sp>
        <p:nvSpPr>
          <p:cNvPr id="6" name="TextBox 5">
            <a:extLst>
              <a:ext uri="{FF2B5EF4-FFF2-40B4-BE49-F238E27FC236}">
                <a16:creationId xmlns:a16="http://schemas.microsoft.com/office/drawing/2014/main" id="{13AE2773-0CA9-480E-983C-84181CF410A2}"/>
              </a:ext>
            </a:extLst>
          </p:cNvPr>
          <p:cNvSpPr txBox="1"/>
          <p:nvPr/>
        </p:nvSpPr>
        <p:spPr>
          <a:xfrm>
            <a:off x="140675" y="854224"/>
            <a:ext cx="11887197" cy="523220"/>
          </a:xfrm>
          <a:prstGeom prst="rect">
            <a:avLst/>
          </a:prstGeom>
          <a:noFill/>
        </p:spPr>
        <p:txBody>
          <a:bodyPr wrap="square" rtlCol="0">
            <a:spAutoFit/>
          </a:bodyPr>
          <a:lstStyle/>
          <a:p>
            <a:pPr>
              <a:spcAft>
                <a:spcPts val="600"/>
              </a:spcAft>
            </a:pPr>
            <a:r>
              <a:rPr lang="en-US" sz="2800" b="1" dirty="0"/>
              <a:t>Input:</a:t>
            </a:r>
          </a:p>
        </p:txBody>
      </p:sp>
      <p:pic>
        <p:nvPicPr>
          <p:cNvPr id="51" name="Picture 50">
            <a:extLst>
              <a:ext uri="{FF2B5EF4-FFF2-40B4-BE49-F238E27FC236}">
                <a16:creationId xmlns:a16="http://schemas.microsoft.com/office/drawing/2014/main" id="{9CF3CE01-E86A-4A9F-8651-06B32B5C6369}"/>
              </a:ext>
            </a:extLst>
          </p:cNvPr>
          <p:cNvPicPr>
            <a:picLocks noChangeAspect="1"/>
          </p:cNvPicPr>
          <p:nvPr/>
        </p:nvPicPr>
        <p:blipFill>
          <a:blip r:embed="rId3"/>
          <a:stretch>
            <a:fillRect/>
          </a:stretch>
        </p:blipFill>
        <p:spPr>
          <a:xfrm>
            <a:off x="6336764" y="661183"/>
            <a:ext cx="2790795" cy="1892446"/>
          </a:xfrm>
          <a:prstGeom prst="rect">
            <a:avLst/>
          </a:prstGeom>
        </p:spPr>
      </p:pic>
      <p:pic>
        <p:nvPicPr>
          <p:cNvPr id="7" name="Picture 6">
            <a:extLst>
              <a:ext uri="{FF2B5EF4-FFF2-40B4-BE49-F238E27FC236}">
                <a16:creationId xmlns:a16="http://schemas.microsoft.com/office/drawing/2014/main" id="{5686FB4D-C790-4296-9F5E-AF6EC7853898}"/>
              </a:ext>
            </a:extLst>
          </p:cNvPr>
          <p:cNvPicPr>
            <a:picLocks noChangeAspect="1"/>
          </p:cNvPicPr>
          <p:nvPr/>
        </p:nvPicPr>
        <p:blipFill>
          <a:blip r:embed="rId4"/>
          <a:stretch>
            <a:fillRect/>
          </a:stretch>
        </p:blipFill>
        <p:spPr>
          <a:xfrm>
            <a:off x="1416205" y="730199"/>
            <a:ext cx="3869474" cy="1277022"/>
          </a:xfrm>
          <a:prstGeom prst="rect">
            <a:avLst/>
          </a:prstGeom>
        </p:spPr>
      </p:pic>
      <p:sp>
        <p:nvSpPr>
          <p:cNvPr id="12" name="TextBox 11">
            <a:extLst>
              <a:ext uri="{FF2B5EF4-FFF2-40B4-BE49-F238E27FC236}">
                <a16:creationId xmlns:a16="http://schemas.microsoft.com/office/drawing/2014/main" id="{6867CDE8-3320-4D79-9A68-45F367B3488A}"/>
              </a:ext>
            </a:extLst>
          </p:cNvPr>
          <p:cNvSpPr txBox="1"/>
          <p:nvPr/>
        </p:nvSpPr>
        <p:spPr>
          <a:xfrm>
            <a:off x="140674" y="2336800"/>
            <a:ext cx="3323885" cy="523220"/>
          </a:xfrm>
          <a:prstGeom prst="rect">
            <a:avLst/>
          </a:prstGeom>
          <a:noFill/>
        </p:spPr>
        <p:txBody>
          <a:bodyPr wrap="square" rtlCol="0">
            <a:spAutoFit/>
          </a:bodyPr>
          <a:lstStyle/>
          <a:p>
            <a:pPr>
              <a:spcAft>
                <a:spcPts val="600"/>
              </a:spcAft>
            </a:pPr>
            <a:r>
              <a:rPr lang="en-US" sz="2800" b="1" dirty="0"/>
              <a:t>Affinity Modeling:</a:t>
            </a:r>
          </a:p>
        </p:txBody>
      </p:sp>
      <p:pic>
        <p:nvPicPr>
          <p:cNvPr id="13" name="Picture 12">
            <a:extLst>
              <a:ext uri="{FF2B5EF4-FFF2-40B4-BE49-F238E27FC236}">
                <a16:creationId xmlns:a16="http://schemas.microsoft.com/office/drawing/2014/main" id="{C612BF1A-C799-4171-AA54-1E552D757030}"/>
              </a:ext>
            </a:extLst>
          </p:cNvPr>
          <p:cNvPicPr>
            <a:picLocks noChangeAspect="1"/>
          </p:cNvPicPr>
          <p:nvPr/>
        </p:nvPicPr>
        <p:blipFill>
          <a:blip r:embed="rId5"/>
          <a:stretch>
            <a:fillRect/>
          </a:stretch>
        </p:blipFill>
        <p:spPr>
          <a:xfrm>
            <a:off x="0" y="2947572"/>
            <a:ext cx="12192000" cy="2994856"/>
          </a:xfrm>
          <a:prstGeom prst="rect">
            <a:avLst/>
          </a:prstGeom>
        </p:spPr>
      </p:pic>
      <p:cxnSp>
        <p:nvCxnSpPr>
          <p:cNvPr id="14" name="Straight Connector 13">
            <a:extLst>
              <a:ext uri="{FF2B5EF4-FFF2-40B4-BE49-F238E27FC236}">
                <a16:creationId xmlns:a16="http://schemas.microsoft.com/office/drawing/2014/main" id="{947B65A2-29EA-475D-8BDD-24DBFEA53EDC}"/>
              </a:ext>
            </a:extLst>
          </p:cNvPr>
          <p:cNvCxnSpPr/>
          <p:nvPr/>
        </p:nvCxnSpPr>
        <p:spPr>
          <a:xfrm>
            <a:off x="7225990"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1071E7-A82F-47B7-8A40-A52E9BF3E827}"/>
              </a:ext>
            </a:extLst>
          </p:cNvPr>
          <p:cNvCxnSpPr/>
          <p:nvPr/>
        </p:nvCxnSpPr>
        <p:spPr>
          <a:xfrm>
            <a:off x="7623716"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7C0BD2-E30B-4D02-91DC-BA4C61B2CDDA}"/>
              </a:ext>
            </a:extLst>
          </p:cNvPr>
          <p:cNvCxnSpPr>
            <a:cxnSpLocks/>
          </p:cNvCxnSpPr>
          <p:nvPr/>
        </p:nvCxnSpPr>
        <p:spPr>
          <a:xfrm flipH="1">
            <a:off x="6924908" y="1355679"/>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A1C473-DF11-4395-8BC3-FE6FBB9FC01B}"/>
              </a:ext>
            </a:extLst>
          </p:cNvPr>
          <p:cNvCxnSpPr>
            <a:cxnSpLocks/>
          </p:cNvCxnSpPr>
          <p:nvPr/>
        </p:nvCxnSpPr>
        <p:spPr>
          <a:xfrm flipH="1">
            <a:off x="6924908" y="1658351"/>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757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182-AAC9-43D9-BD9F-816FD66BA1F1}"/>
              </a:ext>
            </a:extLst>
          </p:cNvPr>
          <p:cNvSpPr>
            <a:spLocks noGrp="1"/>
          </p:cNvSpPr>
          <p:nvPr>
            <p:ph type="title"/>
          </p:nvPr>
        </p:nvSpPr>
        <p:spPr/>
        <p:txBody>
          <a:bodyPr>
            <a:normAutofit fontScale="90000"/>
          </a:bodyPr>
          <a:lstStyle/>
          <a:p>
            <a:r>
              <a:rPr lang="en-US" dirty="0"/>
              <a:t>Solution Architecture</a:t>
            </a:r>
          </a:p>
        </p:txBody>
      </p:sp>
      <p:sp>
        <p:nvSpPr>
          <p:cNvPr id="3" name="Footer Placeholder 2">
            <a:extLst>
              <a:ext uri="{FF2B5EF4-FFF2-40B4-BE49-F238E27FC236}">
                <a16:creationId xmlns:a16="http://schemas.microsoft.com/office/drawing/2014/main" id="{DE26BED7-B285-4FE7-99C0-05E32CA9E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32026-825F-4ABD-86E0-D92D13EDB522}"/>
              </a:ext>
            </a:extLst>
          </p:cNvPr>
          <p:cNvSpPr>
            <a:spLocks noGrp="1"/>
          </p:cNvSpPr>
          <p:nvPr>
            <p:ph type="sldNum" sz="quarter" idx="12"/>
          </p:nvPr>
        </p:nvSpPr>
        <p:spPr/>
        <p:txBody>
          <a:bodyPr/>
          <a:lstStyle/>
          <a:p>
            <a:fld id="{34B15879-1642-B348-BD1E-EF3DF0D37267}" type="slidenum">
              <a:rPr lang="en-US" smtClean="0"/>
              <a:t>12</a:t>
            </a:fld>
            <a:endParaRPr lang="en-US"/>
          </a:p>
        </p:txBody>
      </p:sp>
      <p:sp>
        <p:nvSpPr>
          <p:cNvPr id="6" name="TextBox 5">
            <a:extLst>
              <a:ext uri="{FF2B5EF4-FFF2-40B4-BE49-F238E27FC236}">
                <a16:creationId xmlns:a16="http://schemas.microsoft.com/office/drawing/2014/main" id="{13AE2773-0CA9-480E-983C-84181CF410A2}"/>
              </a:ext>
            </a:extLst>
          </p:cNvPr>
          <p:cNvSpPr txBox="1"/>
          <p:nvPr/>
        </p:nvSpPr>
        <p:spPr>
          <a:xfrm>
            <a:off x="140675" y="854224"/>
            <a:ext cx="11887197" cy="523220"/>
          </a:xfrm>
          <a:prstGeom prst="rect">
            <a:avLst/>
          </a:prstGeom>
          <a:noFill/>
        </p:spPr>
        <p:txBody>
          <a:bodyPr wrap="square" rtlCol="0">
            <a:spAutoFit/>
          </a:bodyPr>
          <a:lstStyle/>
          <a:p>
            <a:pPr>
              <a:spcAft>
                <a:spcPts val="600"/>
              </a:spcAft>
            </a:pPr>
            <a:r>
              <a:rPr lang="en-US" sz="2800" b="1" dirty="0"/>
              <a:t>Input:</a:t>
            </a:r>
          </a:p>
        </p:txBody>
      </p:sp>
      <p:pic>
        <p:nvPicPr>
          <p:cNvPr id="51" name="Picture 50">
            <a:extLst>
              <a:ext uri="{FF2B5EF4-FFF2-40B4-BE49-F238E27FC236}">
                <a16:creationId xmlns:a16="http://schemas.microsoft.com/office/drawing/2014/main" id="{9CF3CE01-E86A-4A9F-8651-06B32B5C6369}"/>
              </a:ext>
            </a:extLst>
          </p:cNvPr>
          <p:cNvPicPr>
            <a:picLocks noChangeAspect="1"/>
          </p:cNvPicPr>
          <p:nvPr/>
        </p:nvPicPr>
        <p:blipFill>
          <a:blip r:embed="rId3"/>
          <a:stretch>
            <a:fillRect/>
          </a:stretch>
        </p:blipFill>
        <p:spPr>
          <a:xfrm>
            <a:off x="6336764" y="661183"/>
            <a:ext cx="2790795" cy="1892446"/>
          </a:xfrm>
          <a:prstGeom prst="rect">
            <a:avLst/>
          </a:prstGeom>
        </p:spPr>
      </p:pic>
      <p:pic>
        <p:nvPicPr>
          <p:cNvPr id="7" name="Picture 6">
            <a:extLst>
              <a:ext uri="{FF2B5EF4-FFF2-40B4-BE49-F238E27FC236}">
                <a16:creationId xmlns:a16="http://schemas.microsoft.com/office/drawing/2014/main" id="{5686FB4D-C790-4296-9F5E-AF6EC7853898}"/>
              </a:ext>
            </a:extLst>
          </p:cNvPr>
          <p:cNvPicPr>
            <a:picLocks noChangeAspect="1"/>
          </p:cNvPicPr>
          <p:nvPr/>
        </p:nvPicPr>
        <p:blipFill>
          <a:blip r:embed="rId4"/>
          <a:stretch>
            <a:fillRect/>
          </a:stretch>
        </p:blipFill>
        <p:spPr>
          <a:xfrm>
            <a:off x="1416205" y="730199"/>
            <a:ext cx="3869474" cy="1277022"/>
          </a:xfrm>
          <a:prstGeom prst="rect">
            <a:avLst/>
          </a:prstGeom>
        </p:spPr>
      </p:pic>
      <p:sp>
        <p:nvSpPr>
          <p:cNvPr id="12" name="TextBox 11">
            <a:extLst>
              <a:ext uri="{FF2B5EF4-FFF2-40B4-BE49-F238E27FC236}">
                <a16:creationId xmlns:a16="http://schemas.microsoft.com/office/drawing/2014/main" id="{6867CDE8-3320-4D79-9A68-45F367B3488A}"/>
              </a:ext>
            </a:extLst>
          </p:cNvPr>
          <p:cNvSpPr txBox="1"/>
          <p:nvPr/>
        </p:nvSpPr>
        <p:spPr>
          <a:xfrm>
            <a:off x="96069" y="2843913"/>
            <a:ext cx="3323885" cy="523220"/>
          </a:xfrm>
          <a:prstGeom prst="rect">
            <a:avLst/>
          </a:prstGeom>
          <a:noFill/>
        </p:spPr>
        <p:txBody>
          <a:bodyPr wrap="square" rtlCol="0">
            <a:spAutoFit/>
          </a:bodyPr>
          <a:lstStyle/>
          <a:p>
            <a:pPr>
              <a:spcAft>
                <a:spcPts val="600"/>
              </a:spcAft>
            </a:pPr>
            <a:r>
              <a:rPr lang="en-US" sz="2800" b="1" dirty="0"/>
              <a:t>Affinity Modeling:</a:t>
            </a:r>
          </a:p>
        </p:txBody>
      </p:sp>
      <p:pic>
        <p:nvPicPr>
          <p:cNvPr id="13" name="Picture 12">
            <a:extLst>
              <a:ext uri="{FF2B5EF4-FFF2-40B4-BE49-F238E27FC236}">
                <a16:creationId xmlns:a16="http://schemas.microsoft.com/office/drawing/2014/main" id="{C612BF1A-C799-4171-AA54-1E552D757030}"/>
              </a:ext>
            </a:extLst>
          </p:cNvPr>
          <p:cNvPicPr>
            <a:picLocks noChangeAspect="1"/>
          </p:cNvPicPr>
          <p:nvPr/>
        </p:nvPicPr>
        <p:blipFill>
          <a:blip r:embed="rId5"/>
          <a:stretch>
            <a:fillRect/>
          </a:stretch>
        </p:blipFill>
        <p:spPr>
          <a:xfrm>
            <a:off x="3075878" y="2714166"/>
            <a:ext cx="7698059" cy="1266819"/>
          </a:xfrm>
          <a:prstGeom prst="rect">
            <a:avLst/>
          </a:prstGeom>
        </p:spPr>
      </p:pic>
      <p:cxnSp>
        <p:nvCxnSpPr>
          <p:cNvPr id="14" name="Straight Connector 13">
            <a:extLst>
              <a:ext uri="{FF2B5EF4-FFF2-40B4-BE49-F238E27FC236}">
                <a16:creationId xmlns:a16="http://schemas.microsoft.com/office/drawing/2014/main" id="{947B65A2-29EA-475D-8BDD-24DBFEA53EDC}"/>
              </a:ext>
            </a:extLst>
          </p:cNvPr>
          <p:cNvCxnSpPr/>
          <p:nvPr/>
        </p:nvCxnSpPr>
        <p:spPr>
          <a:xfrm>
            <a:off x="7225990"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1071E7-A82F-47B7-8A40-A52E9BF3E827}"/>
              </a:ext>
            </a:extLst>
          </p:cNvPr>
          <p:cNvCxnSpPr/>
          <p:nvPr/>
        </p:nvCxnSpPr>
        <p:spPr>
          <a:xfrm>
            <a:off x="7623716"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7C0BD2-E30B-4D02-91DC-BA4C61B2CDDA}"/>
              </a:ext>
            </a:extLst>
          </p:cNvPr>
          <p:cNvCxnSpPr>
            <a:cxnSpLocks/>
          </p:cNvCxnSpPr>
          <p:nvPr/>
        </p:nvCxnSpPr>
        <p:spPr>
          <a:xfrm flipH="1">
            <a:off x="6924908" y="1355679"/>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A1C473-DF11-4395-8BC3-FE6FBB9FC01B}"/>
              </a:ext>
            </a:extLst>
          </p:cNvPr>
          <p:cNvCxnSpPr>
            <a:cxnSpLocks/>
          </p:cNvCxnSpPr>
          <p:nvPr/>
        </p:nvCxnSpPr>
        <p:spPr>
          <a:xfrm flipH="1">
            <a:off x="6924908" y="1658351"/>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Graphic 14" descr="Group">
            <a:extLst>
              <a:ext uri="{FF2B5EF4-FFF2-40B4-BE49-F238E27FC236}">
                <a16:creationId xmlns:a16="http://schemas.microsoft.com/office/drawing/2014/main" id="{F7E0E111-8287-48D0-A274-5BB4EE55BA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677" y="4650925"/>
            <a:ext cx="1912810" cy="1374605"/>
          </a:xfrm>
          <a:prstGeom prst="rect">
            <a:avLst/>
          </a:prstGeom>
        </p:spPr>
      </p:pic>
      <p:sp>
        <p:nvSpPr>
          <p:cNvPr id="18" name="TextBox 17">
            <a:extLst>
              <a:ext uri="{FF2B5EF4-FFF2-40B4-BE49-F238E27FC236}">
                <a16:creationId xmlns:a16="http://schemas.microsoft.com/office/drawing/2014/main" id="{5B74D511-7F00-490A-A53A-B6B0C552B828}"/>
              </a:ext>
            </a:extLst>
          </p:cNvPr>
          <p:cNvSpPr txBox="1"/>
          <p:nvPr/>
        </p:nvSpPr>
        <p:spPr>
          <a:xfrm>
            <a:off x="0" y="3901388"/>
            <a:ext cx="3323885" cy="523220"/>
          </a:xfrm>
          <a:prstGeom prst="rect">
            <a:avLst/>
          </a:prstGeom>
          <a:noFill/>
        </p:spPr>
        <p:txBody>
          <a:bodyPr wrap="square" rtlCol="0">
            <a:spAutoFit/>
          </a:bodyPr>
          <a:lstStyle/>
          <a:p>
            <a:pPr>
              <a:spcAft>
                <a:spcPts val="600"/>
              </a:spcAft>
            </a:pPr>
            <a:r>
              <a:rPr lang="en-US" sz="2800" b="1" dirty="0"/>
              <a:t>Geo-Fence Design:</a:t>
            </a:r>
          </a:p>
        </p:txBody>
      </p:sp>
      <p:pic>
        <p:nvPicPr>
          <p:cNvPr id="19" name="Graphic 18" descr="Team">
            <a:extLst>
              <a:ext uri="{FF2B5EF4-FFF2-40B4-BE49-F238E27FC236}">
                <a16:creationId xmlns:a16="http://schemas.microsoft.com/office/drawing/2014/main" id="{46411F5F-CF31-45D4-A1CA-DD4046096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73992" y="4681165"/>
            <a:ext cx="1486366" cy="1374607"/>
          </a:xfrm>
          <a:prstGeom prst="rect">
            <a:avLst/>
          </a:prstGeom>
        </p:spPr>
      </p:pic>
      <p:pic>
        <p:nvPicPr>
          <p:cNvPr id="21" name="Graphic 20" descr="Two Men">
            <a:extLst>
              <a:ext uri="{FF2B5EF4-FFF2-40B4-BE49-F238E27FC236}">
                <a16:creationId xmlns:a16="http://schemas.microsoft.com/office/drawing/2014/main" id="{78304F5B-5E2B-4718-A266-1EF21B51BF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1983" y="4726158"/>
            <a:ext cx="1597037" cy="1374606"/>
          </a:xfrm>
          <a:prstGeom prst="rect">
            <a:avLst/>
          </a:prstGeom>
        </p:spPr>
      </p:pic>
      <p:grpSp>
        <p:nvGrpSpPr>
          <p:cNvPr id="22" name="Group 21">
            <a:extLst>
              <a:ext uri="{FF2B5EF4-FFF2-40B4-BE49-F238E27FC236}">
                <a16:creationId xmlns:a16="http://schemas.microsoft.com/office/drawing/2014/main" id="{E714E5FD-10D8-4F24-B490-261080340F89}"/>
              </a:ext>
            </a:extLst>
          </p:cNvPr>
          <p:cNvGrpSpPr/>
          <p:nvPr/>
        </p:nvGrpSpPr>
        <p:grpSpPr>
          <a:xfrm>
            <a:off x="2154771" y="4453533"/>
            <a:ext cx="1943223" cy="1714445"/>
            <a:chOff x="2154771" y="4453533"/>
            <a:chExt cx="1943223" cy="1714445"/>
          </a:xfrm>
        </p:grpSpPr>
        <p:sp>
          <p:nvSpPr>
            <p:cNvPr id="23" name="Oval 22">
              <a:extLst>
                <a:ext uri="{FF2B5EF4-FFF2-40B4-BE49-F238E27FC236}">
                  <a16:creationId xmlns:a16="http://schemas.microsoft.com/office/drawing/2014/main" id="{A0293A41-FDEE-42BA-BCA9-8C049E7170FA}"/>
                </a:ext>
              </a:extLst>
            </p:cNvPr>
            <p:cNvSpPr/>
            <p:nvPr/>
          </p:nvSpPr>
          <p:spPr>
            <a:xfrm>
              <a:off x="2154771" y="4453533"/>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A2229F-6A01-4E4E-AA60-A7B636613877}"/>
                </a:ext>
              </a:extLst>
            </p:cNvPr>
            <p:cNvSpPr/>
            <p:nvPr/>
          </p:nvSpPr>
          <p:spPr>
            <a:xfrm>
              <a:off x="2718924" y="4726158"/>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BF4F78-717D-4525-9ECB-0CFFE43577DA}"/>
                </a:ext>
              </a:extLst>
            </p:cNvPr>
            <p:cNvSpPr/>
            <p:nvPr/>
          </p:nvSpPr>
          <p:spPr>
            <a:xfrm>
              <a:off x="2999980" y="4930952"/>
              <a:ext cx="516057" cy="470238"/>
            </a:xfrm>
            <a:custGeom>
              <a:avLst/>
              <a:gdLst>
                <a:gd name="connsiteX0" fmla="*/ 40640 w 498998"/>
                <a:gd name="connsiteY0" fmla="*/ 81280 h 437517"/>
                <a:gd name="connsiteX1" fmla="*/ 40640 w 498998"/>
                <a:gd name="connsiteY1" fmla="*/ 81280 h 437517"/>
                <a:gd name="connsiteX2" fmla="*/ 20320 w 498998"/>
                <a:gd name="connsiteY2" fmla="*/ 213360 h 437517"/>
                <a:gd name="connsiteX3" fmla="*/ 0 w 498998"/>
                <a:gd name="connsiteY3" fmla="*/ 274320 h 437517"/>
                <a:gd name="connsiteX4" fmla="*/ 10160 w 498998"/>
                <a:gd name="connsiteY4" fmla="*/ 314960 h 437517"/>
                <a:gd name="connsiteX5" fmla="*/ 50800 w 498998"/>
                <a:gd name="connsiteY5" fmla="*/ 325120 h 437517"/>
                <a:gd name="connsiteX6" fmla="*/ 81280 w 498998"/>
                <a:gd name="connsiteY6" fmla="*/ 335280 h 437517"/>
                <a:gd name="connsiteX7" fmla="*/ 182880 w 498998"/>
                <a:gd name="connsiteY7" fmla="*/ 355600 h 437517"/>
                <a:gd name="connsiteX8" fmla="*/ 243840 w 498998"/>
                <a:gd name="connsiteY8" fmla="*/ 375920 h 437517"/>
                <a:gd name="connsiteX9" fmla="*/ 304800 w 498998"/>
                <a:gd name="connsiteY9" fmla="*/ 416560 h 437517"/>
                <a:gd name="connsiteX10" fmla="*/ 335280 w 498998"/>
                <a:gd name="connsiteY10" fmla="*/ 436880 h 437517"/>
                <a:gd name="connsiteX11" fmla="*/ 477520 w 498998"/>
                <a:gd name="connsiteY11" fmla="*/ 396240 h 437517"/>
                <a:gd name="connsiteX12" fmla="*/ 487680 w 498998"/>
                <a:gd name="connsiteY12" fmla="*/ 365760 h 437517"/>
                <a:gd name="connsiteX13" fmla="*/ 487680 w 498998"/>
                <a:gd name="connsiteY13" fmla="*/ 91440 h 437517"/>
                <a:gd name="connsiteX14" fmla="*/ 436880 w 498998"/>
                <a:gd name="connsiteY14" fmla="*/ 40640 h 437517"/>
                <a:gd name="connsiteX15" fmla="*/ 294640 w 498998"/>
                <a:gd name="connsiteY15" fmla="*/ 30480 h 437517"/>
                <a:gd name="connsiteX16" fmla="*/ 213360 w 498998"/>
                <a:gd name="connsiteY16" fmla="*/ 10160 h 437517"/>
                <a:gd name="connsiteX17" fmla="*/ 182880 w 498998"/>
                <a:gd name="connsiteY17" fmla="*/ 0 h 437517"/>
                <a:gd name="connsiteX18" fmla="*/ 111760 w 498998"/>
                <a:gd name="connsiteY18" fmla="*/ 30480 h 437517"/>
                <a:gd name="connsiteX19" fmla="*/ 81280 w 498998"/>
                <a:gd name="connsiteY19" fmla="*/ 40640 h 437517"/>
                <a:gd name="connsiteX20" fmla="*/ 40640 w 498998"/>
                <a:gd name="connsiteY20" fmla="*/ 81280 h 43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8998" h="437517">
                  <a:moveTo>
                    <a:pt x="40640" y="81280"/>
                  </a:moveTo>
                  <a:lnTo>
                    <a:pt x="40640" y="81280"/>
                  </a:lnTo>
                  <a:cubicBezTo>
                    <a:pt x="33485" y="145675"/>
                    <a:pt x="35848" y="161601"/>
                    <a:pt x="20320" y="213360"/>
                  </a:cubicBezTo>
                  <a:cubicBezTo>
                    <a:pt x="14165" y="233876"/>
                    <a:pt x="0" y="274320"/>
                    <a:pt x="0" y="274320"/>
                  </a:cubicBezTo>
                  <a:cubicBezTo>
                    <a:pt x="3387" y="287867"/>
                    <a:pt x="286" y="305086"/>
                    <a:pt x="10160" y="314960"/>
                  </a:cubicBezTo>
                  <a:cubicBezTo>
                    <a:pt x="20034" y="324834"/>
                    <a:pt x="37374" y="321284"/>
                    <a:pt x="50800" y="325120"/>
                  </a:cubicBezTo>
                  <a:cubicBezTo>
                    <a:pt x="61098" y="328062"/>
                    <a:pt x="70845" y="332872"/>
                    <a:pt x="81280" y="335280"/>
                  </a:cubicBezTo>
                  <a:cubicBezTo>
                    <a:pt x="114933" y="343046"/>
                    <a:pt x="150115" y="344678"/>
                    <a:pt x="182880" y="355600"/>
                  </a:cubicBezTo>
                  <a:cubicBezTo>
                    <a:pt x="203200" y="362373"/>
                    <a:pt x="226018" y="364039"/>
                    <a:pt x="243840" y="375920"/>
                  </a:cubicBezTo>
                  <a:lnTo>
                    <a:pt x="304800" y="416560"/>
                  </a:lnTo>
                  <a:lnTo>
                    <a:pt x="335280" y="436880"/>
                  </a:lnTo>
                  <a:cubicBezTo>
                    <a:pt x="431957" y="428824"/>
                    <a:pt x="445781" y="459718"/>
                    <a:pt x="477520" y="396240"/>
                  </a:cubicBezTo>
                  <a:cubicBezTo>
                    <a:pt x="482309" y="386661"/>
                    <a:pt x="484293" y="375920"/>
                    <a:pt x="487680" y="365760"/>
                  </a:cubicBezTo>
                  <a:cubicBezTo>
                    <a:pt x="489373" y="330202"/>
                    <a:pt x="512278" y="165235"/>
                    <a:pt x="487680" y="91440"/>
                  </a:cubicBezTo>
                  <a:cubicBezTo>
                    <a:pt x="482036" y="74507"/>
                    <a:pt x="456071" y="44027"/>
                    <a:pt x="436880" y="40640"/>
                  </a:cubicBezTo>
                  <a:cubicBezTo>
                    <a:pt x="390069" y="32379"/>
                    <a:pt x="342053" y="33867"/>
                    <a:pt x="294640" y="30480"/>
                  </a:cubicBezTo>
                  <a:cubicBezTo>
                    <a:pt x="224967" y="7256"/>
                    <a:pt x="311443" y="34681"/>
                    <a:pt x="213360" y="10160"/>
                  </a:cubicBezTo>
                  <a:cubicBezTo>
                    <a:pt x="202970" y="7563"/>
                    <a:pt x="193040" y="3387"/>
                    <a:pt x="182880" y="0"/>
                  </a:cubicBezTo>
                  <a:cubicBezTo>
                    <a:pt x="98300" y="21145"/>
                    <a:pt x="181924" y="-4602"/>
                    <a:pt x="111760" y="30480"/>
                  </a:cubicBezTo>
                  <a:cubicBezTo>
                    <a:pt x="102181" y="35269"/>
                    <a:pt x="91224" y="36663"/>
                    <a:pt x="81280" y="40640"/>
                  </a:cubicBezTo>
                  <a:cubicBezTo>
                    <a:pt x="74249" y="43452"/>
                    <a:pt x="47413" y="74507"/>
                    <a:pt x="40640" y="81280"/>
                  </a:cubicBez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FA889F3-B521-4093-8A50-AEE45648948E}"/>
                </a:ext>
              </a:extLst>
            </p:cNvPr>
            <p:cNvSpPr/>
            <p:nvPr/>
          </p:nvSpPr>
          <p:spPr>
            <a:xfrm>
              <a:off x="3372639" y="5520232"/>
              <a:ext cx="254000" cy="274320"/>
            </a:xfrm>
            <a:custGeom>
              <a:avLst/>
              <a:gdLst>
                <a:gd name="connsiteX0" fmla="*/ 0 w 254000"/>
                <a:gd name="connsiteY0" fmla="*/ 71120 h 274320"/>
                <a:gd name="connsiteX1" fmla="*/ 0 w 254000"/>
                <a:gd name="connsiteY1" fmla="*/ 71120 h 274320"/>
                <a:gd name="connsiteX2" fmla="*/ 40640 w 254000"/>
                <a:gd name="connsiteY2" fmla="*/ 152400 h 274320"/>
                <a:gd name="connsiteX3" fmla="*/ 50800 w 254000"/>
                <a:gd name="connsiteY3" fmla="*/ 182880 h 274320"/>
                <a:gd name="connsiteX4" fmla="*/ 71120 w 254000"/>
                <a:gd name="connsiteY4" fmla="*/ 213360 h 274320"/>
                <a:gd name="connsiteX5" fmla="*/ 81280 w 254000"/>
                <a:gd name="connsiteY5" fmla="*/ 243840 h 274320"/>
                <a:gd name="connsiteX6" fmla="*/ 111760 w 254000"/>
                <a:gd name="connsiteY6" fmla="*/ 254000 h 274320"/>
                <a:gd name="connsiteX7" fmla="*/ 142240 w 254000"/>
                <a:gd name="connsiteY7" fmla="*/ 274320 h 274320"/>
                <a:gd name="connsiteX8" fmla="*/ 243840 w 254000"/>
                <a:gd name="connsiteY8" fmla="*/ 243840 h 274320"/>
                <a:gd name="connsiteX9" fmla="*/ 254000 w 254000"/>
                <a:gd name="connsiteY9" fmla="*/ 213360 h 274320"/>
                <a:gd name="connsiteX10" fmla="*/ 243840 w 254000"/>
                <a:gd name="connsiteY10" fmla="*/ 142240 h 274320"/>
                <a:gd name="connsiteX11" fmla="*/ 193040 w 254000"/>
                <a:gd name="connsiteY11" fmla="*/ 132080 h 274320"/>
                <a:gd name="connsiteX12" fmla="*/ 132080 w 254000"/>
                <a:gd name="connsiteY12" fmla="*/ 121920 h 274320"/>
                <a:gd name="connsiteX13" fmla="*/ 91440 w 254000"/>
                <a:gd name="connsiteY13" fmla="*/ 30480 h 274320"/>
                <a:gd name="connsiteX14" fmla="*/ 81280 w 254000"/>
                <a:gd name="connsiteY14" fmla="*/ 0 h 274320"/>
                <a:gd name="connsiteX15" fmla="*/ 0 w 254000"/>
                <a:gd name="connsiteY15" fmla="*/ 711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000" h="274320">
                  <a:moveTo>
                    <a:pt x="0" y="71120"/>
                  </a:moveTo>
                  <a:lnTo>
                    <a:pt x="0" y="71120"/>
                  </a:lnTo>
                  <a:cubicBezTo>
                    <a:pt x="13547" y="98213"/>
                    <a:pt x="28105" y="124824"/>
                    <a:pt x="40640" y="152400"/>
                  </a:cubicBezTo>
                  <a:cubicBezTo>
                    <a:pt x="45072" y="162150"/>
                    <a:pt x="46011" y="173301"/>
                    <a:pt x="50800" y="182880"/>
                  </a:cubicBezTo>
                  <a:cubicBezTo>
                    <a:pt x="56261" y="193802"/>
                    <a:pt x="65659" y="202438"/>
                    <a:pt x="71120" y="213360"/>
                  </a:cubicBezTo>
                  <a:cubicBezTo>
                    <a:pt x="75909" y="222939"/>
                    <a:pt x="73707" y="236267"/>
                    <a:pt x="81280" y="243840"/>
                  </a:cubicBezTo>
                  <a:cubicBezTo>
                    <a:pt x="88853" y="251413"/>
                    <a:pt x="102181" y="249211"/>
                    <a:pt x="111760" y="254000"/>
                  </a:cubicBezTo>
                  <a:cubicBezTo>
                    <a:pt x="122682" y="259461"/>
                    <a:pt x="132080" y="267547"/>
                    <a:pt x="142240" y="274320"/>
                  </a:cubicBezTo>
                  <a:cubicBezTo>
                    <a:pt x="173364" y="269874"/>
                    <a:pt x="219992" y="273650"/>
                    <a:pt x="243840" y="243840"/>
                  </a:cubicBezTo>
                  <a:cubicBezTo>
                    <a:pt x="250530" y="235477"/>
                    <a:pt x="250613" y="223520"/>
                    <a:pt x="254000" y="213360"/>
                  </a:cubicBezTo>
                  <a:cubicBezTo>
                    <a:pt x="250613" y="189653"/>
                    <a:pt x="258208" y="161398"/>
                    <a:pt x="243840" y="142240"/>
                  </a:cubicBezTo>
                  <a:cubicBezTo>
                    <a:pt x="233479" y="128425"/>
                    <a:pt x="210030" y="135169"/>
                    <a:pt x="193040" y="132080"/>
                  </a:cubicBezTo>
                  <a:cubicBezTo>
                    <a:pt x="172772" y="128395"/>
                    <a:pt x="152400" y="125307"/>
                    <a:pt x="132080" y="121920"/>
                  </a:cubicBezTo>
                  <a:cubicBezTo>
                    <a:pt x="99879" y="73618"/>
                    <a:pt x="115621" y="103024"/>
                    <a:pt x="91440" y="30480"/>
                  </a:cubicBezTo>
                  <a:lnTo>
                    <a:pt x="81280" y="0"/>
                  </a:lnTo>
                  <a:cubicBezTo>
                    <a:pt x="6958" y="12387"/>
                    <a:pt x="13547" y="59267"/>
                    <a:pt x="0" y="71120"/>
                  </a:cubicBez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300C938-5F6E-4D9F-8FB3-5EB7D0FA6E56}"/>
              </a:ext>
            </a:extLst>
          </p:cNvPr>
          <p:cNvGrpSpPr/>
          <p:nvPr/>
        </p:nvGrpSpPr>
        <p:grpSpPr>
          <a:xfrm>
            <a:off x="5958760" y="4540304"/>
            <a:ext cx="1943223" cy="1714445"/>
            <a:chOff x="5958760" y="4540304"/>
            <a:chExt cx="1943223" cy="1714445"/>
          </a:xfrm>
        </p:grpSpPr>
        <p:sp>
          <p:nvSpPr>
            <p:cNvPr id="28" name="Oval 27">
              <a:extLst>
                <a:ext uri="{FF2B5EF4-FFF2-40B4-BE49-F238E27FC236}">
                  <a16:creationId xmlns:a16="http://schemas.microsoft.com/office/drawing/2014/main" id="{E6E66622-AF63-4724-B67F-EA6FACA9A39F}"/>
                </a:ext>
              </a:extLst>
            </p:cNvPr>
            <p:cNvSpPr/>
            <p:nvPr/>
          </p:nvSpPr>
          <p:spPr>
            <a:xfrm>
              <a:off x="5958760" y="4540304"/>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26B96D-D966-4FE3-99F9-BEC9BADDA18C}"/>
                </a:ext>
              </a:extLst>
            </p:cNvPr>
            <p:cNvSpPr/>
            <p:nvPr/>
          </p:nvSpPr>
          <p:spPr>
            <a:xfrm>
              <a:off x="6522913" y="4812929"/>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56BD2CD-9BB6-46F9-B01A-4312F239DE91}"/>
                </a:ext>
              </a:extLst>
            </p:cNvPr>
            <p:cNvSpPr/>
            <p:nvPr/>
          </p:nvSpPr>
          <p:spPr>
            <a:xfrm>
              <a:off x="7113181" y="4976037"/>
              <a:ext cx="341348" cy="457200"/>
            </a:xfrm>
            <a:custGeom>
              <a:avLst/>
              <a:gdLst>
                <a:gd name="connsiteX0" fmla="*/ 74428 w 341348"/>
                <a:gd name="connsiteY0" fmla="*/ 0 h 457200"/>
                <a:gd name="connsiteX1" fmla="*/ 74428 w 341348"/>
                <a:gd name="connsiteY1" fmla="*/ 0 h 457200"/>
                <a:gd name="connsiteX2" fmla="*/ 148856 w 341348"/>
                <a:gd name="connsiteY2" fmla="*/ 63796 h 457200"/>
                <a:gd name="connsiteX3" fmla="*/ 180754 w 341348"/>
                <a:gd name="connsiteY3" fmla="*/ 95693 h 457200"/>
                <a:gd name="connsiteX4" fmla="*/ 244549 w 341348"/>
                <a:gd name="connsiteY4" fmla="*/ 116958 h 457200"/>
                <a:gd name="connsiteX5" fmla="*/ 276447 w 341348"/>
                <a:gd name="connsiteY5" fmla="*/ 180754 h 457200"/>
                <a:gd name="connsiteX6" fmla="*/ 287079 w 341348"/>
                <a:gd name="connsiteY6" fmla="*/ 212651 h 457200"/>
                <a:gd name="connsiteX7" fmla="*/ 329610 w 341348"/>
                <a:gd name="connsiteY7" fmla="*/ 276447 h 457200"/>
                <a:gd name="connsiteX8" fmla="*/ 329610 w 341348"/>
                <a:gd name="connsiteY8" fmla="*/ 350875 h 457200"/>
                <a:gd name="connsiteX9" fmla="*/ 297712 w 341348"/>
                <a:gd name="connsiteY9" fmla="*/ 372140 h 457200"/>
                <a:gd name="connsiteX10" fmla="*/ 244549 w 341348"/>
                <a:gd name="connsiteY10" fmla="*/ 457200 h 457200"/>
                <a:gd name="connsiteX11" fmla="*/ 116959 w 341348"/>
                <a:gd name="connsiteY11" fmla="*/ 446568 h 457200"/>
                <a:gd name="connsiteX12" fmla="*/ 106326 w 341348"/>
                <a:gd name="connsiteY12" fmla="*/ 414670 h 457200"/>
                <a:gd name="connsiteX13" fmla="*/ 74428 w 341348"/>
                <a:gd name="connsiteY13" fmla="*/ 372140 h 457200"/>
                <a:gd name="connsiteX14" fmla="*/ 42531 w 341348"/>
                <a:gd name="connsiteY14" fmla="*/ 308344 h 457200"/>
                <a:gd name="connsiteX15" fmla="*/ 31898 w 341348"/>
                <a:gd name="connsiteY15" fmla="*/ 276447 h 457200"/>
                <a:gd name="connsiteX16" fmla="*/ 0 w 341348"/>
                <a:gd name="connsiteY16" fmla="*/ 212651 h 457200"/>
                <a:gd name="connsiteX17" fmla="*/ 10633 w 341348"/>
                <a:gd name="connsiteY17" fmla="*/ 148856 h 457200"/>
                <a:gd name="connsiteX18" fmla="*/ 21266 w 341348"/>
                <a:gd name="connsiteY18" fmla="*/ 106326 h 457200"/>
                <a:gd name="connsiteX19" fmla="*/ 31898 w 341348"/>
                <a:gd name="connsiteY19" fmla="*/ 31898 h 457200"/>
                <a:gd name="connsiteX20" fmla="*/ 74428 w 341348"/>
                <a:gd name="connsiteY20"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348" h="457200">
                  <a:moveTo>
                    <a:pt x="74428" y="0"/>
                  </a:moveTo>
                  <a:lnTo>
                    <a:pt x="74428" y="0"/>
                  </a:lnTo>
                  <a:cubicBezTo>
                    <a:pt x="99237" y="21265"/>
                    <a:pt x="124568" y="41937"/>
                    <a:pt x="148856" y="63796"/>
                  </a:cubicBezTo>
                  <a:cubicBezTo>
                    <a:pt x="160033" y="73855"/>
                    <a:pt x="167610" y="88391"/>
                    <a:pt x="180754" y="95693"/>
                  </a:cubicBezTo>
                  <a:cubicBezTo>
                    <a:pt x="200349" y="106579"/>
                    <a:pt x="244549" y="116958"/>
                    <a:pt x="244549" y="116958"/>
                  </a:cubicBezTo>
                  <a:cubicBezTo>
                    <a:pt x="271277" y="197138"/>
                    <a:pt x="235222" y="98303"/>
                    <a:pt x="276447" y="180754"/>
                  </a:cubicBezTo>
                  <a:cubicBezTo>
                    <a:pt x="281459" y="190778"/>
                    <a:pt x="281636" y="202854"/>
                    <a:pt x="287079" y="212651"/>
                  </a:cubicBezTo>
                  <a:cubicBezTo>
                    <a:pt x="299491" y="234993"/>
                    <a:pt x="329610" y="276447"/>
                    <a:pt x="329610" y="276447"/>
                  </a:cubicBezTo>
                  <a:cubicBezTo>
                    <a:pt x="339174" y="305141"/>
                    <a:pt x="350377" y="319724"/>
                    <a:pt x="329610" y="350875"/>
                  </a:cubicBezTo>
                  <a:cubicBezTo>
                    <a:pt x="322522" y="361508"/>
                    <a:pt x="308345" y="365052"/>
                    <a:pt x="297712" y="372140"/>
                  </a:cubicBezTo>
                  <a:cubicBezTo>
                    <a:pt x="272406" y="448058"/>
                    <a:pt x="295098" y="423501"/>
                    <a:pt x="244549" y="457200"/>
                  </a:cubicBezTo>
                  <a:cubicBezTo>
                    <a:pt x="202019" y="453656"/>
                    <a:pt x="157749" y="459119"/>
                    <a:pt x="116959" y="446568"/>
                  </a:cubicBezTo>
                  <a:cubicBezTo>
                    <a:pt x="106247" y="443272"/>
                    <a:pt x="111887" y="424401"/>
                    <a:pt x="106326" y="414670"/>
                  </a:cubicBezTo>
                  <a:cubicBezTo>
                    <a:pt x="97534" y="399284"/>
                    <a:pt x="85061" y="386317"/>
                    <a:pt x="74428" y="372140"/>
                  </a:cubicBezTo>
                  <a:cubicBezTo>
                    <a:pt x="47708" y="291974"/>
                    <a:pt x="83749" y="390779"/>
                    <a:pt x="42531" y="308344"/>
                  </a:cubicBezTo>
                  <a:cubicBezTo>
                    <a:pt x="37519" y="298320"/>
                    <a:pt x="36910" y="286471"/>
                    <a:pt x="31898" y="276447"/>
                  </a:cubicBezTo>
                  <a:cubicBezTo>
                    <a:pt x="-9324" y="194004"/>
                    <a:pt x="26725" y="292824"/>
                    <a:pt x="0" y="212651"/>
                  </a:cubicBezTo>
                  <a:cubicBezTo>
                    <a:pt x="3544" y="191386"/>
                    <a:pt x="6405" y="169996"/>
                    <a:pt x="10633" y="148856"/>
                  </a:cubicBezTo>
                  <a:cubicBezTo>
                    <a:pt x="13499" y="134527"/>
                    <a:pt x="18652" y="120703"/>
                    <a:pt x="21266" y="106326"/>
                  </a:cubicBezTo>
                  <a:cubicBezTo>
                    <a:pt x="25749" y="81669"/>
                    <a:pt x="22026" y="54933"/>
                    <a:pt x="31898" y="31898"/>
                  </a:cubicBezTo>
                  <a:cubicBezTo>
                    <a:pt x="34690" y="25383"/>
                    <a:pt x="67340" y="5316"/>
                    <a:pt x="74428"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8B66A306-5212-4B38-8EDF-81DD7FB465A7}"/>
                </a:ext>
              </a:extLst>
            </p:cNvPr>
            <p:cNvSpPr/>
            <p:nvPr/>
          </p:nvSpPr>
          <p:spPr>
            <a:xfrm>
              <a:off x="6666429" y="5252484"/>
              <a:ext cx="432288" cy="490875"/>
            </a:xfrm>
            <a:custGeom>
              <a:avLst/>
              <a:gdLst>
                <a:gd name="connsiteX0" fmla="*/ 21450 w 432288"/>
                <a:gd name="connsiteY0" fmla="*/ 148856 h 490875"/>
                <a:gd name="connsiteX1" fmla="*/ 21450 w 432288"/>
                <a:gd name="connsiteY1" fmla="*/ 148856 h 490875"/>
                <a:gd name="connsiteX2" fmla="*/ 425487 w 432288"/>
                <a:gd name="connsiteY2" fmla="*/ 489097 h 490875"/>
                <a:gd name="connsiteX3" fmla="*/ 414855 w 432288"/>
                <a:gd name="connsiteY3" fmla="*/ 425302 h 490875"/>
                <a:gd name="connsiteX4" fmla="*/ 372324 w 432288"/>
                <a:gd name="connsiteY4" fmla="*/ 329609 h 490875"/>
                <a:gd name="connsiteX5" fmla="*/ 351059 w 432288"/>
                <a:gd name="connsiteY5" fmla="*/ 233916 h 490875"/>
                <a:gd name="connsiteX6" fmla="*/ 329794 w 432288"/>
                <a:gd name="connsiteY6" fmla="*/ 170121 h 490875"/>
                <a:gd name="connsiteX7" fmla="*/ 308529 w 432288"/>
                <a:gd name="connsiteY7" fmla="*/ 106325 h 490875"/>
                <a:gd name="connsiteX8" fmla="*/ 297897 w 432288"/>
                <a:gd name="connsiteY8" fmla="*/ 74428 h 490875"/>
                <a:gd name="connsiteX9" fmla="*/ 265999 w 432288"/>
                <a:gd name="connsiteY9" fmla="*/ 10632 h 490875"/>
                <a:gd name="connsiteX10" fmla="*/ 234101 w 432288"/>
                <a:gd name="connsiteY10" fmla="*/ 0 h 490875"/>
                <a:gd name="connsiteX11" fmla="*/ 117143 w 432288"/>
                <a:gd name="connsiteY11" fmla="*/ 10632 h 490875"/>
                <a:gd name="connsiteX12" fmla="*/ 53348 w 432288"/>
                <a:gd name="connsiteY12" fmla="*/ 31897 h 490875"/>
                <a:gd name="connsiteX13" fmla="*/ 21450 w 432288"/>
                <a:gd name="connsiteY13" fmla="*/ 42530 h 490875"/>
                <a:gd name="connsiteX14" fmla="*/ 185 w 432288"/>
                <a:gd name="connsiteY14" fmla="*/ 74428 h 490875"/>
                <a:gd name="connsiteX15" fmla="*/ 21450 w 432288"/>
                <a:gd name="connsiteY15" fmla="*/ 148856 h 49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288" h="490875">
                  <a:moveTo>
                    <a:pt x="21450" y="148856"/>
                  </a:moveTo>
                  <a:lnTo>
                    <a:pt x="21450" y="148856"/>
                  </a:lnTo>
                  <a:cubicBezTo>
                    <a:pt x="156129" y="262270"/>
                    <a:pt x="281427" y="387866"/>
                    <a:pt x="425487" y="489097"/>
                  </a:cubicBezTo>
                  <a:cubicBezTo>
                    <a:pt x="443126" y="501492"/>
                    <a:pt x="421672" y="445754"/>
                    <a:pt x="414855" y="425302"/>
                  </a:cubicBezTo>
                  <a:cubicBezTo>
                    <a:pt x="370313" y="291674"/>
                    <a:pt x="416651" y="551256"/>
                    <a:pt x="372324" y="329609"/>
                  </a:cubicBezTo>
                  <a:cubicBezTo>
                    <a:pt x="366252" y="299245"/>
                    <a:pt x="360071" y="263956"/>
                    <a:pt x="351059" y="233916"/>
                  </a:cubicBezTo>
                  <a:cubicBezTo>
                    <a:pt x="344618" y="212446"/>
                    <a:pt x="336882" y="191386"/>
                    <a:pt x="329794" y="170121"/>
                  </a:cubicBezTo>
                  <a:lnTo>
                    <a:pt x="308529" y="106325"/>
                  </a:lnTo>
                  <a:lnTo>
                    <a:pt x="297897" y="74428"/>
                  </a:lnTo>
                  <a:cubicBezTo>
                    <a:pt x="290893" y="53416"/>
                    <a:pt x="284736" y="25621"/>
                    <a:pt x="265999" y="10632"/>
                  </a:cubicBezTo>
                  <a:cubicBezTo>
                    <a:pt x="257247" y="3631"/>
                    <a:pt x="244734" y="3544"/>
                    <a:pt x="234101" y="0"/>
                  </a:cubicBezTo>
                  <a:cubicBezTo>
                    <a:pt x="195115" y="3544"/>
                    <a:pt x="155694" y="3829"/>
                    <a:pt x="117143" y="10632"/>
                  </a:cubicBezTo>
                  <a:cubicBezTo>
                    <a:pt x="95069" y="14527"/>
                    <a:pt x="74613" y="24809"/>
                    <a:pt x="53348" y="31897"/>
                  </a:cubicBezTo>
                  <a:lnTo>
                    <a:pt x="21450" y="42530"/>
                  </a:lnTo>
                  <a:cubicBezTo>
                    <a:pt x="14362" y="53163"/>
                    <a:pt x="-1916" y="61823"/>
                    <a:pt x="185" y="74428"/>
                  </a:cubicBezTo>
                  <a:cubicBezTo>
                    <a:pt x="5919" y="108831"/>
                    <a:pt x="17906" y="136451"/>
                    <a:pt x="21450" y="14885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7EFC9DD-84CD-427F-ACB0-61330DCD2DC9}"/>
              </a:ext>
            </a:extLst>
          </p:cNvPr>
          <p:cNvGrpSpPr/>
          <p:nvPr/>
        </p:nvGrpSpPr>
        <p:grpSpPr>
          <a:xfrm>
            <a:off x="9499020" y="4511246"/>
            <a:ext cx="1943223" cy="1714445"/>
            <a:chOff x="9499020" y="4511246"/>
            <a:chExt cx="1943223" cy="1714445"/>
          </a:xfrm>
        </p:grpSpPr>
        <p:sp>
          <p:nvSpPr>
            <p:cNvPr id="33" name="Oval 32">
              <a:extLst>
                <a:ext uri="{FF2B5EF4-FFF2-40B4-BE49-F238E27FC236}">
                  <a16:creationId xmlns:a16="http://schemas.microsoft.com/office/drawing/2014/main" id="{4133539F-F23B-43A2-97B7-396F83F2E933}"/>
                </a:ext>
              </a:extLst>
            </p:cNvPr>
            <p:cNvSpPr/>
            <p:nvPr/>
          </p:nvSpPr>
          <p:spPr>
            <a:xfrm>
              <a:off x="9499020" y="4511246"/>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C57186-7B54-477F-9A65-2A38B419D363}"/>
                </a:ext>
              </a:extLst>
            </p:cNvPr>
            <p:cNvSpPr/>
            <p:nvPr/>
          </p:nvSpPr>
          <p:spPr>
            <a:xfrm>
              <a:off x="10063173" y="4783871"/>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87BA5D9-D6C4-4198-848D-8C471EF11EED}"/>
                </a:ext>
              </a:extLst>
            </p:cNvPr>
            <p:cNvSpPr/>
            <p:nvPr/>
          </p:nvSpPr>
          <p:spPr>
            <a:xfrm>
              <a:off x="10207256" y="5401190"/>
              <a:ext cx="318977" cy="372289"/>
            </a:xfrm>
            <a:custGeom>
              <a:avLst/>
              <a:gdLst>
                <a:gd name="connsiteX0" fmla="*/ 0 w 318977"/>
                <a:gd name="connsiteY0" fmla="*/ 21415 h 372289"/>
                <a:gd name="connsiteX1" fmla="*/ 0 w 318977"/>
                <a:gd name="connsiteY1" fmla="*/ 21415 h 372289"/>
                <a:gd name="connsiteX2" fmla="*/ 10632 w 318977"/>
                <a:gd name="connsiteY2" fmla="*/ 149005 h 372289"/>
                <a:gd name="connsiteX3" fmla="*/ 53163 w 318977"/>
                <a:gd name="connsiteY3" fmla="*/ 212801 h 372289"/>
                <a:gd name="connsiteX4" fmla="*/ 74428 w 318977"/>
                <a:gd name="connsiteY4" fmla="*/ 244698 h 372289"/>
                <a:gd name="connsiteX5" fmla="*/ 85060 w 318977"/>
                <a:gd name="connsiteY5" fmla="*/ 276596 h 372289"/>
                <a:gd name="connsiteX6" fmla="*/ 148856 w 318977"/>
                <a:gd name="connsiteY6" fmla="*/ 308494 h 372289"/>
                <a:gd name="connsiteX7" fmla="*/ 233916 w 318977"/>
                <a:gd name="connsiteY7" fmla="*/ 361657 h 372289"/>
                <a:gd name="connsiteX8" fmla="*/ 265814 w 318977"/>
                <a:gd name="connsiteY8" fmla="*/ 372289 h 372289"/>
                <a:gd name="connsiteX9" fmla="*/ 297711 w 318977"/>
                <a:gd name="connsiteY9" fmla="*/ 340391 h 372289"/>
                <a:gd name="connsiteX10" fmla="*/ 318977 w 318977"/>
                <a:gd name="connsiteY10" fmla="*/ 212801 h 372289"/>
                <a:gd name="connsiteX11" fmla="*/ 308344 w 318977"/>
                <a:gd name="connsiteY11" fmla="*/ 95843 h 372289"/>
                <a:gd name="connsiteX12" fmla="*/ 287079 w 318977"/>
                <a:gd name="connsiteY12" fmla="*/ 74577 h 372289"/>
                <a:gd name="connsiteX13" fmla="*/ 265814 w 318977"/>
                <a:gd name="connsiteY13" fmla="*/ 10782 h 372289"/>
                <a:gd name="connsiteX14" fmla="*/ 159488 w 318977"/>
                <a:gd name="connsiteY14" fmla="*/ 150 h 372289"/>
                <a:gd name="connsiteX15" fmla="*/ 0 w 318977"/>
                <a:gd name="connsiteY15" fmla="*/ 21415 h 37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977" h="372289">
                  <a:moveTo>
                    <a:pt x="0" y="21415"/>
                  </a:moveTo>
                  <a:lnTo>
                    <a:pt x="0" y="21415"/>
                  </a:lnTo>
                  <a:cubicBezTo>
                    <a:pt x="3544" y="63945"/>
                    <a:pt x="-790" y="107885"/>
                    <a:pt x="10632" y="149005"/>
                  </a:cubicBezTo>
                  <a:cubicBezTo>
                    <a:pt x="17472" y="173630"/>
                    <a:pt x="38986" y="191536"/>
                    <a:pt x="53163" y="212801"/>
                  </a:cubicBezTo>
                  <a:lnTo>
                    <a:pt x="74428" y="244698"/>
                  </a:lnTo>
                  <a:cubicBezTo>
                    <a:pt x="77972" y="255331"/>
                    <a:pt x="78059" y="267844"/>
                    <a:pt x="85060" y="276596"/>
                  </a:cubicBezTo>
                  <a:cubicBezTo>
                    <a:pt x="100049" y="295333"/>
                    <a:pt x="127844" y="301490"/>
                    <a:pt x="148856" y="308494"/>
                  </a:cubicBezTo>
                  <a:cubicBezTo>
                    <a:pt x="182555" y="359041"/>
                    <a:pt x="157999" y="336351"/>
                    <a:pt x="233916" y="361657"/>
                  </a:cubicBezTo>
                  <a:lnTo>
                    <a:pt x="265814" y="372289"/>
                  </a:lnTo>
                  <a:cubicBezTo>
                    <a:pt x="276446" y="361656"/>
                    <a:pt x="290251" y="353446"/>
                    <a:pt x="297711" y="340391"/>
                  </a:cubicBezTo>
                  <a:cubicBezTo>
                    <a:pt x="308952" y="320719"/>
                    <a:pt x="318895" y="213460"/>
                    <a:pt x="318977" y="212801"/>
                  </a:cubicBezTo>
                  <a:cubicBezTo>
                    <a:pt x="315433" y="173815"/>
                    <a:pt x="317147" y="133987"/>
                    <a:pt x="308344" y="95843"/>
                  </a:cubicBezTo>
                  <a:cubicBezTo>
                    <a:pt x="306090" y="86075"/>
                    <a:pt x="291562" y="83543"/>
                    <a:pt x="287079" y="74577"/>
                  </a:cubicBezTo>
                  <a:cubicBezTo>
                    <a:pt x="277055" y="54528"/>
                    <a:pt x="288118" y="13012"/>
                    <a:pt x="265814" y="10782"/>
                  </a:cubicBezTo>
                  <a:cubicBezTo>
                    <a:pt x="230372" y="7238"/>
                    <a:pt x="195076" y="1633"/>
                    <a:pt x="159488" y="150"/>
                  </a:cubicBezTo>
                  <a:cubicBezTo>
                    <a:pt x="109912" y="-1916"/>
                    <a:pt x="26581" y="17871"/>
                    <a:pt x="0" y="21415"/>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32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1182-AAC9-43D9-BD9F-816FD66BA1F1}"/>
              </a:ext>
            </a:extLst>
          </p:cNvPr>
          <p:cNvSpPr>
            <a:spLocks noGrp="1"/>
          </p:cNvSpPr>
          <p:nvPr>
            <p:ph type="title"/>
          </p:nvPr>
        </p:nvSpPr>
        <p:spPr/>
        <p:txBody>
          <a:bodyPr>
            <a:normAutofit fontScale="90000"/>
          </a:bodyPr>
          <a:lstStyle/>
          <a:p>
            <a:r>
              <a:rPr lang="en-US" dirty="0"/>
              <a:t>Solution Architecture</a:t>
            </a:r>
          </a:p>
        </p:txBody>
      </p:sp>
      <p:sp>
        <p:nvSpPr>
          <p:cNvPr id="3" name="Footer Placeholder 2">
            <a:extLst>
              <a:ext uri="{FF2B5EF4-FFF2-40B4-BE49-F238E27FC236}">
                <a16:creationId xmlns:a16="http://schemas.microsoft.com/office/drawing/2014/main" id="{DE26BED7-B285-4FE7-99C0-05E32CA9E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32026-825F-4ABD-86E0-D92D13EDB522}"/>
              </a:ext>
            </a:extLst>
          </p:cNvPr>
          <p:cNvSpPr>
            <a:spLocks noGrp="1"/>
          </p:cNvSpPr>
          <p:nvPr>
            <p:ph type="sldNum" sz="quarter" idx="12"/>
          </p:nvPr>
        </p:nvSpPr>
        <p:spPr/>
        <p:txBody>
          <a:bodyPr/>
          <a:lstStyle/>
          <a:p>
            <a:fld id="{34B15879-1642-B348-BD1E-EF3DF0D37267}" type="slidenum">
              <a:rPr lang="en-US" smtClean="0"/>
              <a:t>13</a:t>
            </a:fld>
            <a:endParaRPr lang="en-US"/>
          </a:p>
        </p:txBody>
      </p:sp>
      <p:sp>
        <p:nvSpPr>
          <p:cNvPr id="6" name="TextBox 5">
            <a:extLst>
              <a:ext uri="{FF2B5EF4-FFF2-40B4-BE49-F238E27FC236}">
                <a16:creationId xmlns:a16="http://schemas.microsoft.com/office/drawing/2014/main" id="{13AE2773-0CA9-480E-983C-84181CF410A2}"/>
              </a:ext>
            </a:extLst>
          </p:cNvPr>
          <p:cNvSpPr txBox="1"/>
          <p:nvPr/>
        </p:nvSpPr>
        <p:spPr>
          <a:xfrm>
            <a:off x="140675" y="854224"/>
            <a:ext cx="11887197" cy="523220"/>
          </a:xfrm>
          <a:prstGeom prst="rect">
            <a:avLst/>
          </a:prstGeom>
          <a:noFill/>
        </p:spPr>
        <p:txBody>
          <a:bodyPr wrap="square" rtlCol="0">
            <a:spAutoFit/>
          </a:bodyPr>
          <a:lstStyle/>
          <a:p>
            <a:pPr>
              <a:spcAft>
                <a:spcPts val="600"/>
              </a:spcAft>
            </a:pPr>
            <a:r>
              <a:rPr lang="en-US" sz="2800" b="1" dirty="0"/>
              <a:t>Input:</a:t>
            </a:r>
          </a:p>
        </p:txBody>
      </p:sp>
      <p:pic>
        <p:nvPicPr>
          <p:cNvPr id="51" name="Picture 50">
            <a:extLst>
              <a:ext uri="{FF2B5EF4-FFF2-40B4-BE49-F238E27FC236}">
                <a16:creationId xmlns:a16="http://schemas.microsoft.com/office/drawing/2014/main" id="{9CF3CE01-E86A-4A9F-8651-06B32B5C6369}"/>
              </a:ext>
            </a:extLst>
          </p:cNvPr>
          <p:cNvPicPr>
            <a:picLocks noChangeAspect="1"/>
          </p:cNvPicPr>
          <p:nvPr/>
        </p:nvPicPr>
        <p:blipFill>
          <a:blip r:embed="rId3"/>
          <a:stretch>
            <a:fillRect/>
          </a:stretch>
        </p:blipFill>
        <p:spPr>
          <a:xfrm>
            <a:off x="6336764" y="661183"/>
            <a:ext cx="2790795" cy="1892446"/>
          </a:xfrm>
          <a:prstGeom prst="rect">
            <a:avLst/>
          </a:prstGeom>
        </p:spPr>
      </p:pic>
      <p:pic>
        <p:nvPicPr>
          <p:cNvPr id="7" name="Picture 6">
            <a:extLst>
              <a:ext uri="{FF2B5EF4-FFF2-40B4-BE49-F238E27FC236}">
                <a16:creationId xmlns:a16="http://schemas.microsoft.com/office/drawing/2014/main" id="{5686FB4D-C790-4296-9F5E-AF6EC7853898}"/>
              </a:ext>
            </a:extLst>
          </p:cNvPr>
          <p:cNvPicPr>
            <a:picLocks noChangeAspect="1"/>
          </p:cNvPicPr>
          <p:nvPr/>
        </p:nvPicPr>
        <p:blipFill>
          <a:blip r:embed="rId4"/>
          <a:stretch>
            <a:fillRect/>
          </a:stretch>
        </p:blipFill>
        <p:spPr>
          <a:xfrm>
            <a:off x="1416205" y="730199"/>
            <a:ext cx="3869474" cy="1277022"/>
          </a:xfrm>
          <a:prstGeom prst="rect">
            <a:avLst/>
          </a:prstGeom>
        </p:spPr>
      </p:pic>
      <p:sp>
        <p:nvSpPr>
          <p:cNvPr id="12" name="TextBox 11">
            <a:extLst>
              <a:ext uri="{FF2B5EF4-FFF2-40B4-BE49-F238E27FC236}">
                <a16:creationId xmlns:a16="http://schemas.microsoft.com/office/drawing/2014/main" id="{6867CDE8-3320-4D79-9A68-45F367B3488A}"/>
              </a:ext>
            </a:extLst>
          </p:cNvPr>
          <p:cNvSpPr txBox="1"/>
          <p:nvPr/>
        </p:nvSpPr>
        <p:spPr>
          <a:xfrm>
            <a:off x="96069" y="2843913"/>
            <a:ext cx="3323885" cy="523220"/>
          </a:xfrm>
          <a:prstGeom prst="rect">
            <a:avLst/>
          </a:prstGeom>
          <a:noFill/>
        </p:spPr>
        <p:txBody>
          <a:bodyPr wrap="square" rtlCol="0">
            <a:spAutoFit/>
          </a:bodyPr>
          <a:lstStyle/>
          <a:p>
            <a:pPr>
              <a:spcAft>
                <a:spcPts val="600"/>
              </a:spcAft>
            </a:pPr>
            <a:r>
              <a:rPr lang="en-US" sz="2800" b="1" dirty="0"/>
              <a:t>Affinity Modeling:</a:t>
            </a:r>
          </a:p>
        </p:txBody>
      </p:sp>
      <p:pic>
        <p:nvPicPr>
          <p:cNvPr id="13" name="Picture 12">
            <a:extLst>
              <a:ext uri="{FF2B5EF4-FFF2-40B4-BE49-F238E27FC236}">
                <a16:creationId xmlns:a16="http://schemas.microsoft.com/office/drawing/2014/main" id="{C612BF1A-C799-4171-AA54-1E552D757030}"/>
              </a:ext>
            </a:extLst>
          </p:cNvPr>
          <p:cNvPicPr>
            <a:picLocks noChangeAspect="1"/>
          </p:cNvPicPr>
          <p:nvPr/>
        </p:nvPicPr>
        <p:blipFill>
          <a:blip r:embed="rId5"/>
          <a:stretch>
            <a:fillRect/>
          </a:stretch>
        </p:blipFill>
        <p:spPr>
          <a:xfrm>
            <a:off x="3075878" y="2714166"/>
            <a:ext cx="7698059" cy="1266819"/>
          </a:xfrm>
          <a:prstGeom prst="rect">
            <a:avLst/>
          </a:prstGeom>
        </p:spPr>
      </p:pic>
      <p:cxnSp>
        <p:nvCxnSpPr>
          <p:cNvPr id="14" name="Straight Connector 13">
            <a:extLst>
              <a:ext uri="{FF2B5EF4-FFF2-40B4-BE49-F238E27FC236}">
                <a16:creationId xmlns:a16="http://schemas.microsoft.com/office/drawing/2014/main" id="{947B65A2-29EA-475D-8BDD-24DBFEA53EDC}"/>
              </a:ext>
            </a:extLst>
          </p:cNvPr>
          <p:cNvCxnSpPr/>
          <p:nvPr/>
        </p:nvCxnSpPr>
        <p:spPr>
          <a:xfrm>
            <a:off x="7225990"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1071E7-A82F-47B7-8A40-A52E9BF3E827}"/>
              </a:ext>
            </a:extLst>
          </p:cNvPr>
          <p:cNvCxnSpPr/>
          <p:nvPr/>
        </p:nvCxnSpPr>
        <p:spPr>
          <a:xfrm>
            <a:off x="7623716" y="1014761"/>
            <a:ext cx="0" cy="99246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7C0BD2-E30B-4D02-91DC-BA4C61B2CDDA}"/>
              </a:ext>
            </a:extLst>
          </p:cNvPr>
          <p:cNvCxnSpPr>
            <a:cxnSpLocks/>
          </p:cNvCxnSpPr>
          <p:nvPr/>
        </p:nvCxnSpPr>
        <p:spPr>
          <a:xfrm flipH="1">
            <a:off x="6924908" y="1355679"/>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A1C473-DF11-4395-8BC3-FE6FBB9FC01B}"/>
              </a:ext>
            </a:extLst>
          </p:cNvPr>
          <p:cNvCxnSpPr>
            <a:cxnSpLocks/>
          </p:cNvCxnSpPr>
          <p:nvPr/>
        </p:nvCxnSpPr>
        <p:spPr>
          <a:xfrm flipH="1">
            <a:off x="6924908" y="1658351"/>
            <a:ext cx="1126272"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5" name="Graphic 14" descr="Group">
            <a:extLst>
              <a:ext uri="{FF2B5EF4-FFF2-40B4-BE49-F238E27FC236}">
                <a16:creationId xmlns:a16="http://schemas.microsoft.com/office/drawing/2014/main" id="{F7E0E111-8287-48D0-A274-5BB4EE55BA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50723" y="4004417"/>
            <a:ext cx="1209671" cy="869307"/>
          </a:xfrm>
          <a:prstGeom prst="rect">
            <a:avLst/>
          </a:prstGeom>
        </p:spPr>
      </p:pic>
      <p:sp>
        <p:nvSpPr>
          <p:cNvPr id="18" name="TextBox 17">
            <a:extLst>
              <a:ext uri="{FF2B5EF4-FFF2-40B4-BE49-F238E27FC236}">
                <a16:creationId xmlns:a16="http://schemas.microsoft.com/office/drawing/2014/main" id="{5B74D511-7F00-490A-A53A-B6B0C552B828}"/>
              </a:ext>
            </a:extLst>
          </p:cNvPr>
          <p:cNvSpPr txBox="1"/>
          <p:nvPr/>
        </p:nvSpPr>
        <p:spPr>
          <a:xfrm>
            <a:off x="0" y="3901388"/>
            <a:ext cx="3323885" cy="523220"/>
          </a:xfrm>
          <a:prstGeom prst="rect">
            <a:avLst/>
          </a:prstGeom>
          <a:noFill/>
        </p:spPr>
        <p:txBody>
          <a:bodyPr wrap="square" rtlCol="0">
            <a:spAutoFit/>
          </a:bodyPr>
          <a:lstStyle/>
          <a:p>
            <a:pPr>
              <a:spcAft>
                <a:spcPts val="600"/>
              </a:spcAft>
            </a:pPr>
            <a:r>
              <a:rPr lang="en-US" sz="2800" b="1" dirty="0"/>
              <a:t>Geo-Fence Design:</a:t>
            </a:r>
          </a:p>
        </p:txBody>
      </p:sp>
      <p:pic>
        <p:nvPicPr>
          <p:cNvPr id="19" name="Graphic 18" descr="Team">
            <a:extLst>
              <a:ext uri="{FF2B5EF4-FFF2-40B4-BE49-F238E27FC236}">
                <a16:creationId xmlns:a16="http://schemas.microsoft.com/office/drawing/2014/main" id="{46411F5F-CF31-45D4-A1CA-DD4046096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5476" y="4099937"/>
            <a:ext cx="939985" cy="626221"/>
          </a:xfrm>
          <a:prstGeom prst="rect">
            <a:avLst/>
          </a:prstGeom>
        </p:spPr>
      </p:pic>
      <p:pic>
        <p:nvPicPr>
          <p:cNvPr id="21" name="Graphic 20" descr="Two Men">
            <a:extLst>
              <a:ext uri="{FF2B5EF4-FFF2-40B4-BE49-F238E27FC236}">
                <a16:creationId xmlns:a16="http://schemas.microsoft.com/office/drawing/2014/main" id="{78304F5B-5E2B-4718-A266-1EF21B51BF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84626" y="4099937"/>
            <a:ext cx="1009975" cy="644489"/>
          </a:xfrm>
          <a:prstGeom prst="rect">
            <a:avLst/>
          </a:prstGeom>
        </p:spPr>
      </p:pic>
      <p:grpSp>
        <p:nvGrpSpPr>
          <p:cNvPr id="22" name="Group 21">
            <a:extLst>
              <a:ext uri="{FF2B5EF4-FFF2-40B4-BE49-F238E27FC236}">
                <a16:creationId xmlns:a16="http://schemas.microsoft.com/office/drawing/2014/main" id="{E714E5FD-10D8-4F24-B490-261080340F89}"/>
              </a:ext>
            </a:extLst>
          </p:cNvPr>
          <p:cNvGrpSpPr/>
          <p:nvPr/>
        </p:nvGrpSpPr>
        <p:grpSpPr>
          <a:xfrm>
            <a:off x="2154772" y="4755216"/>
            <a:ext cx="1507234" cy="1412762"/>
            <a:chOff x="2154771" y="4453533"/>
            <a:chExt cx="1943223" cy="1714445"/>
          </a:xfrm>
        </p:grpSpPr>
        <p:sp>
          <p:nvSpPr>
            <p:cNvPr id="23" name="Oval 22">
              <a:extLst>
                <a:ext uri="{FF2B5EF4-FFF2-40B4-BE49-F238E27FC236}">
                  <a16:creationId xmlns:a16="http://schemas.microsoft.com/office/drawing/2014/main" id="{A0293A41-FDEE-42BA-BCA9-8C049E7170FA}"/>
                </a:ext>
              </a:extLst>
            </p:cNvPr>
            <p:cNvSpPr/>
            <p:nvPr/>
          </p:nvSpPr>
          <p:spPr>
            <a:xfrm>
              <a:off x="2154771" y="4453533"/>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8A2229F-6A01-4E4E-AA60-A7B636613877}"/>
                </a:ext>
              </a:extLst>
            </p:cNvPr>
            <p:cNvSpPr/>
            <p:nvPr/>
          </p:nvSpPr>
          <p:spPr>
            <a:xfrm>
              <a:off x="2718924" y="4726158"/>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BF4F78-717D-4525-9ECB-0CFFE43577DA}"/>
                </a:ext>
              </a:extLst>
            </p:cNvPr>
            <p:cNvSpPr/>
            <p:nvPr/>
          </p:nvSpPr>
          <p:spPr>
            <a:xfrm>
              <a:off x="2999980" y="4930952"/>
              <a:ext cx="516057" cy="470238"/>
            </a:xfrm>
            <a:custGeom>
              <a:avLst/>
              <a:gdLst>
                <a:gd name="connsiteX0" fmla="*/ 40640 w 498998"/>
                <a:gd name="connsiteY0" fmla="*/ 81280 h 437517"/>
                <a:gd name="connsiteX1" fmla="*/ 40640 w 498998"/>
                <a:gd name="connsiteY1" fmla="*/ 81280 h 437517"/>
                <a:gd name="connsiteX2" fmla="*/ 20320 w 498998"/>
                <a:gd name="connsiteY2" fmla="*/ 213360 h 437517"/>
                <a:gd name="connsiteX3" fmla="*/ 0 w 498998"/>
                <a:gd name="connsiteY3" fmla="*/ 274320 h 437517"/>
                <a:gd name="connsiteX4" fmla="*/ 10160 w 498998"/>
                <a:gd name="connsiteY4" fmla="*/ 314960 h 437517"/>
                <a:gd name="connsiteX5" fmla="*/ 50800 w 498998"/>
                <a:gd name="connsiteY5" fmla="*/ 325120 h 437517"/>
                <a:gd name="connsiteX6" fmla="*/ 81280 w 498998"/>
                <a:gd name="connsiteY6" fmla="*/ 335280 h 437517"/>
                <a:gd name="connsiteX7" fmla="*/ 182880 w 498998"/>
                <a:gd name="connsiteY7" fmla="*/ 355600 h 437517"/>
                <a:gd name="connsiteX8" fmla="*/ 243840 w 498998"/>
                <a:gd name="connsiteY8" fmla="*/ 375920 h 437517"/>
                <a:gd name="connsiteX9" fmla="*/ 304800 w 498998"/>
                <a:gd name="connsiteY9" fmla="*/ 416560 h 437517"/>
                <a:gd name="connsiteX10" fmla="*/ 335280 w 498998"/>
                <a:gd name="connsiteY10" fmla="*/ 436880 h 437517"/>
                <a:gd name="connsiteX11" fmla="*/ 477520 w 498998"/>
                <a:gd name="connsiteY11" fmla="*/ 396240 h 437517"/>
                <a:gd name="connsiteX12" fmla="*/ 487680 w 498998"/>
                <a:gd name="connsiteY12" fmla="*/ 365760 h 437517"/>
                <a:gd name="connsiteX13" fmla="*/ 487680 w 498998"/>
                <a:gd name="connsiteY13" fmla="*/ 91440 h 437517"/>
                <a:gd name="connsiteX14" fmla="*/ 436880 w 498998"/>
                <a:gd name="connsiteY14" fmla="*/ 40640 h 437517"/>
                <a:gd name="connsiteX15" fmla="*/ 294640 w 498998"/>
                <a:gd name="connsiteY15" fmla="*/ 30480 h 437517"/>
                <a:gd name="connsiteX16" fmla="*/ 213360 w 498998"/>
                <a:gd name="connsiteY16" fmla="*/ 10160 h 437517"/>
                <a:gd name="connsiteX17" fmla="*/ 182880 w 498998"/>
                <a:gd name="connsiteY17" fmla="*/ 0 h 437517"/>
                <a:gd name="connsiteX18" fmla="*/ 111760 w 498998"/>
                <a:gd name="connsiteY18" fmla="*/ 30480 h 437517"/>
                <a:gd name="connsiteX19" fmla="*/ 81280 w 498998"/>
                <a:gd name="connsiteY19" fmla="*/ 40640 h 437517"/>
                <a:gd name="connsiteX20" fmla="*/ 40640 w 498998"/>
                <a:gd name="connsiteY20" fmla="*/ 81280 h 43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8998" h="437517">
                  <a:moveTo>
                    <a:pt x="40640" y="81280"/>
                  </a:moveTo>
                  <a:lnTo>
                    <a:pt x="40640" y="81280"/>
                  </a:lnTo>
                  <a:cubicBezTo>
                    <a:pt x="33485" y="145675"/>
                    <a:pt x="35848" y="161601"/>
                    <a:pt x="20320" y="213360"/>
                  </a:cubicBezTo>
                  <a:cubicBezTo>
                    <a:pt x="14165" y="233876"/>
                    <a:pt x="0" y="274320"/>
                    <a:pt x="0" y="274320"/>
                  </a:cubicBezTo>
                  <a:cubicBezTo>
                    <a:pt x="3387" y="287867"/>
                    <a:pt x="286" y="305086"/>
                    <a:pt x="10160" y="314960"/>
                  </a:cubicBezTo>
                  <a:cubicBezTo>
                    <a:pt x="20034" y="324834"/>
                    <a:pt x="37374" y="321284"/>
                    <a:pt x="50800" y="325120"/>
                  </a:cubicBezTo>
                  <a:cubicBezTo>
                    <a:pt x="61098" y="328062"/>
                    <a:pt x="70845" y="332872"/>
                    <a:pt x="81280" y="335280"/>
                  </a:cubicBezTo>
                  <a:cubicBezTo>
                    <a:pt x="114933" y="343046"/>
                    <a:pt x="150115" y="344678"/>
                    <a:pt x="182880" y="355600"/>
                  </a:cubicBezTo>
                  <a:cubicBezTo>
                    <a:pt x="203200" y="362373"/>
                    <a:pt x="226018" y="364039"/>
                    <a:pt x="243840" y="375920"/>
                  </a:cubicBezTo>
                  <a:lnTo>
                    <a:pt x="304800" y="416560"/>
                  </a:lnTo>
                  <a:lnTo>
                    <a:pt x="335280" y="436880"/>
                  </a:lnTo>
                  <a:cubicBezTo>
                    <a:pt x="431957" y="428824"/>
                    <a:pt x="445781" y="459718"/>
                    <a:pt x="477520" y="396240"/>
                  </a:cubicBezTo>
                  <a:cubicBezTo>
                    <a:pt x="482309" y="386661"/>
                    <a:pt x="484293" y="375920"/>
                    <a:pt x="487680" y="365760"/>
                  </a:cubicBezTo>
                  <a:cubicBezTo>
                    <a:pt x="489373" y="330202"/>
                    <a:pt x="512278" y="165235"/>
                    <a:pt x="487680" y="91440"/>
                  </a:cubicBezTo>
                  <a:cubicBezTo>
                    <a:pt x="482036" y="74507"/>
                    <a:pt x="456071" y="44027"/>
                    <a:pt x="436880" y="40640"/>
                  </a:cubicBezTo>
                  <a:cubicBezTo>
                    <a:pt x="390069" y="32379"/>
                    <a:pt x="342053" y="33867"/>
                    <a:pt x="294640" y="30480"/>
                  </a:cubicBezTo>
                  <a:cubicBezTo>
                    <a:pt x="224967" y="7256"/>
                    <a:pt x="311443" y="34681"/>
                    <a:pt x="213360" y="10160"/>
                  </a:cubicBezTo>
                  <a:cubicBezTo>
                    <a:pt x="202970" y="7563"/>
                    <a:pt x="193040" y="3387"/>
                    <a:pt x="182880" y="0"/>
                  </a:cubicBezTo>
                  <a:cubicBezTo>
                    <a:pt x="98300" y="21145"/>
                    <a:pt x="181924" y="-4602"/>
                    <a:pt x="111760" y="30480"/>
                  </a:cubicBezTo>
                  <a:cubicBezTo>
                    <a:pt x="102181" y="35269"/>
                    <a:pt x="91224" y="36663"/>
                    <a:pt x="81280" y="40640"/>
                  </a:cubicBezTo>
                  <a:cubicBezTo>
                    <a:pt x="74249" y="43452"/>
                    <a:pt x="47413" y="74507"/>
                    <a:pt x="40640" y="81280"/>
                  </a:cubicBez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FA889F3-B521-4093-8A50-AEE45648948E}"/>
                </a:ext>
              </a:extLst>
            </p:cNvPr>
            <p:cNvSpPr/>
            <p:nvPr/>
          </p:nvSpPr>
          <p:spPr>
            <a:xfrm>
              <a:off x="3372639" y="5520232"/>
              <a:ext cx="254000" cy="274320"/>
            </a:xfrm>
            <a:custGeom>
              <a:avLst/>
              <a:gdLst>
                <a:gd name="connsiteX0" fmla="*/ 0 w 254000"/>
                <a:gd name="connsiteY0" fmla="*/ 71120 h 274320"/>
                <a:gd name="connsiteX1" fmla="*/ 0 w 254000"/>
                <a:gd name="connsiteY1" fmla="*/ 71120 h 274320"/>
                <a:gd name="connsiteX2" fmla="*/ 40640 w 254000"/>
                <a:gd name="connsiteY2" fmla="*/ 152400 h 274320"/>
                <a:gd name="connsiteX3" fmla="*/ 50800 w 254000"/>
                <a:gd name="connsiteY3" fmla="*/ 182880 h 274320"/>
                <a:gd name="connsiteX4" fmla="*/ 71120 w 254000"/>
                <a:gd name="connsiteY4" fmla="*/ 213360 h 274320"/>
                <a:gd name="connsiteX5" fmla="*/ 81280 w 254000"/>
                <a:gd name="connsiteY5" fmla="*/ 243840 h 274320"/>
                <a:gd name="connsiteX6" fmla="*/ 111760 w 254000"/>
                <a:gd name="connsiteY6" fmla="*/ 254000 h 274320"/>
                <a:gd name="connsiteX7" fmla="*/ 142240 w 254000"/>
                <a:gd name="connsiteY7" fmla="*/ 274320 h 274320"/>
                <a:gd name="connsiteX8" fmla="*/ 243840 w 254000"/>
                <a:gd name="connsiteY8" fmla="*/ 243840 h 274320"/>
                <a:gd name="connsiteX9" fmla="*/ 254000 w 254000"/>
                <a:gd name="connsiteY9" fmla="*/ 213360 h 274320"/>
                <a:gd name="connsiteX10" fmla="*/ 243840 w 254000"/>
                <a:gd name="connsiteY10" fmla="*/ 142240 h 274320"/>
                <a:gd name="connsiteX11" fmla="*/ 193040 w 254000"/>
                <a:gd name="connsiteY11" fmla="*/ 132080 h 274320"/>
                <a:gd name="connsiteX12" fmla="*/ 132080 w 254000"/>
                <a:gd name="connsiteY12" fmla="*/ 121920 h 274320"/>
                <a:gd name="connsiteX13" fmla="*/ 91440 w 254000"/>
                <a:gd name="connsiteY13" fmla="*/ 30480 h 274320"/>
                <a:gd name="connsiteX14" fmla="*/ 81280 w 254000"/>
                <a:gd name="connsiteY14" fmla="*/ 0 h 274320"/>
                <a:gd name="connsiteX15" fmla="*/ 0 w 254000"/>
                <a:gd name="connsiteY15" fmla="*/ 7112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000" h="274320">
                  <a:moveTo>
                    <a:pt x="0" y="71120"/>
                  </a:moveTo>
                  <a:lnTo>
                    <a:pt x="0" y="71120"/>
                  </a:lnTo>
                  <a:cubicBezTo>
                    <a:pt x="13547" y="98213"/>
                    <a:pt x="28105" y="124824"/>
                    <a:pt x="40640" y="152400"/>
                  </a:cubicBezTo>
                  <a:cubicBezTo>
                    <a:pt x="45072" y="162150"/>
                    <a:pt x="46011" y="173301"/>
                    <a:pt x="50800" y="182880"/>
                  </a:cubicBezTo>
                  <a:cubicBezTo>
                    <a:pt x="56261" y="193802"/>
                    <a:pt x="65659" y="202438"/>
                    <a:pt x="71120" y="213360"/>
                  </a:cubicBezTo>
                  <a:cubicBezTo>
                    <a:pt x="75909" y="222939"/>
                    <a:pt x="73707" y="236267"/>
                    <a:pt x="81280" y="243840"/>
                  </a:cubicBezTo>
                  <a:cubicBezTo>
                    <a:pt x="88853" y="251413"/>
                    <a:pt x="102181" y="249211"/>
                    <a:pt x="111760" y="254000"/>
                  </a:cubicBezTo>
                  <a:cubicBezTo>
                    <a:pt x="122682" y="259461"/>
                    <a:pt x="132080" y="267547"/>
                    <a:pt x="142240" y="274320"/>
                  </a:cubicBezTo>
                  <a:cubicBezTo>
                    <a:pt x="173364" y="269874"/>
                    <a:pt x="219992" y="273650"/>
                    <a:pt x="243840" y="243840"/>
                  </a:cubicBezTo>
                  <a:cubicBezTo>
                    <a:pt x="250530" y="235477"/>
                    <a:pt x="250613" y="223520"/>
                    <a:pt x="254000" y="213360"/>
                  </a:cubicBezTo>
                  <a:cubicBezTo>
                    <a:pt x="250613" y="189653"/>
                    <a:pt x="258208" y="161398"/>
                    <a:pt x="243840" y="142240"/>
                  </a:cubicBezTo>
                  <a:cubicBezTo>
                    <a:pt x="233479" y="128425"/>
                    <a:pt x="210030" y="135169"/>
                    <a:pt x="193040" y="132080"/>
                  </a:cubicBezTo>
                  <a:cubicBezTo>
                    <a:pt x="172772" y="128395"/>
                    <a:pt x="152400" y="125307"/>
                    <a:pt x="132080" y="121920"/>
                  </a:cubicBezTo>
                  <a:cubicBezTo>
                    <a:pt x="99879" y="73618"/>
                    <a:pt x="115621" y="103024"/>
                    <a:pt x="91440" y="30480"/>
                  </a:cubicBezTo>
                  <a:lnTo>
                    <a:pt x="81280" y="0"/>
                  </a:lnTo>
                  <a:cubicBezTo>
                    <a:pt x="6958" y="12387"/>
                    <a:pt x="13547" y="59267"/>
                    <a:pt x="0" y="71120"/>
                  </a:cubicBezTo>
                  <a:close/>
                </a:path>
              </a:pathLst>
            </a:cu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300C938-5F6E-4D9F-8FB3-5EB7D0FA6E56}"/>
              </a:ext>
            </a:extLst>
          </p:cNvPr>
          <p:cNvGrpSpPr/>
          <p:nvPr/>
        </p:nvGrpSpPr>
        <p:grpSpPr>
          <a:xfrm>
            <a:off x="3922698" y="4761640"/>
            <a:ext cx="1507234" cy="1412762"/>
            <a:chOff x="5958760" y="4540304"/>
            <a:chExt cx="1943223" cy="1714445"/>
          </a:xfrm>
        </p:grpSpPr>
        <p:sp>
          <p:nvSpPr>
            <p:cNvPr id="28" name="Oval 27">
              <a:extLst>
                <a:ext uri="{FF2B5EF4-FFF2-40B4-BE49-F238E27FC236}">
                  <a16:creationId xmlns:a16="http://schemas.microsoft.com/office/drawing/2014/main" id="{E6E66622-AF63-4724-B67F-EA6FACA9A39F}"/>
                </a:ext>
              </a:extLst>
            </p:cNvPr>
            <p:cNvSpPr/>
            <p:nvPr/>
          </p:nvSpPr>
          <p:spPr>
            <a:xfrm>
              <a:off x="5958760" y="4540304"/>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226B96D-D966-4FE3-99F9-BEC9BADDA18C}"/>
                </a:ext>
              </a:extLst>
            </p:cNvPr>
            <p:cNvSpPr/>
            <p:nvPr/>
          </p:nvSpPr>
          <p:spPr>
            <a:xfrm>
              <a:off x="6522913" y="4812929"/>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56BD2CD-9BB6-46F9-B01A-4312F239DE91}"/>
                </a:ext>
              </a:extLst>
            </p:cNvPr>
            <p:cNvSpPr/>
            <p:nvPr/>
          </p:nvSpPr>
          <p:spPr>
            <a:xfrm>
              <a:off x="7113181" y="4976037"/>
              <a:ext cx="341348" cy="457200"/>
            </a:xfrm>
            <a:custGeom>
              <a:avLst/>
              <a:gdLst>
                <a:gd name="connsiteX0" fmla="*/ 74428 w 341348"/>
                <a:gd name="connsiteY0" fmla="*/ 0 h 457200"/>
                <a:gd name="connsiteX1" fmla="*/ 74428 w 341348"/>
                <a:gd name="connsiteY1" fmla="*/ 0 h 457200"/>
                <a:gd name="connsiteX2" fmla="*/ 148856 w 341348"/>
                <a:gd name="connsiteY2" fmla="*/ 63796 h 457200"/>
                <a:gd name="connsiteX3" fmla="*/ 180754 w 341348"/>
                <a:gd name="connsiteY3" fmla="*/ 95693 h 457200"/>
                <a:gd name="connsiteX4" fmla="*/ 244549 w 341348"/>
                <a:gd name="connsiteY4" fmla="*/ 116958 h 457200"/>
                <a:gd name="connsiteX5" fmla="*/ 276447 w 341348"/>
                <a:gd name="connsiteY5" fmla="*/ 180754 h 457200"/>
                <a:gd name="connsiteX6" fmla="*/ 287079 w 341348"/>
                <a:gd name="connsiteY6" fmla="*/ 212651 h 457200"/>
                <a:gd name="connsiteX7" fmla="*/ 329610 w 341348"/>
                <a:gd name="connsiteY7" fmla="*/ 276447 h 457200"/>
                <a:gd name="connsiteX8" fmla="*/ 329610 w 341348"/>
                <a:gd name="connsiteY8" fmla="*/ 350875 h 457200"/>
                <a:gd name="connsiteX9" fmla="*/ 297712 w 341348"/>
                <a:gd name="connsiteY9" fmla="*/ 372140 h 457200"/>
                <a:gd name="connsiteX10" fmla="*/ 244549 w 341348"/>
                <a:gd name="connsiteY10" fmla="*/ 457200 h 457200"/>
                <a:gd name="connsiteX11" fmla="*/ 116959 w 341348"/>
                <a:gd name="connsiteY11" fmla="*/ 446568 h 457200"/>
                <a:gd name="connsiteX12" fmla="*/ 106326 w 341348"/>
                <a:gd name="connsiteY12" fmla="*/ 414670 h 457200"/>
                <a:gd name="connsiteX13" fmla="*/ 74428 w 341348"/>
                <a:gd name="connsiteY13" fmla="*/ 372140 h 457200"/>
                <a:gd name="connsiteX14" fmla="*/ 42531 w 341348"/>
                <a:gd name="connsiteY14" fmla="*/ 308344 h 457200"/>
                <a:gd name="connsiteX15" fmla="*/ 31898 w 341348"/>
                <a:gd name="connsiteY15" fmla="*/ 276447 h 457200"/>
                <a:gd name="connsiteX16" fmla="*/ 0 w 341348"/>
                <a:gd name="connsiteY16" fmla="*/ 212651 h 457200"/>
                <a:gd name="connsiteX17" fmla="*/ 10633 w 341348"/>
                <a:gd name="connsiteY17" fmla="*/ 148856 h 457200"/>
                <a:gd name="connsiteX18" fmla="*/ 21266 w 341348"/>
                <a:gd name="connsiteY18" fmla="*/ 106326 h 457200"/>
                <a:gd name="connsiteX19" fmla="*/ 31898 w 341348"/>
                <a:gd name="connsiteY19" fmla="*/ 31898 h 457200"/>
                <a:gd name="connsiteX20" fmla="*/ 74428 w 341348"/>
                <a:gd name="connsiteY20"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348" h="457200">
                  <a:moveTo>
                    <a:pt x="74428" y="0"/>
                  </a:moveTo>
                  <a:lnTo>
                    <a:pt x="74428" y="0"/>
                  </a:lnTo>
                  <a:cubicBezTo>
                    <a:pt x="99237" y="21265"/>
                    <a:pt x="124568" y="41937"/>
                    <a:pt x="148856" y="63796"/>
                  </a:cubicBezTo>
                  <a:cubicBezTo>
                    <a:pt x="160033" y="73855"/>
                    <a:pt x="167610" y="88391"/>
                    <a:pt x="180754" y="95693"/>
                  </a:cubicBezTo>
                  <a:cubicBezTo>
                    <a:pt x="200349" y="106579"/>
                    <a:pt x="244549" y="116958"/>
                    <a:pt x="244549" y="116958"/>
                  </a:cubicBezTo>
                  <a:cubicBezTo>
                    <a:pt x="271277" y="197138"/>
                    <a:pt x="235222" y="98303"/>
                    <a:pt x="276447" y="180754"/>
                  </a:cubicBezTo>
                  <a:cubicBezTo>
                    <a:pt x="281459" y="190778"/>
                    <a:pt x="281636" y="202854"/>
                    <a:pt x="287079" y="212651"/>
                  </a:cubicBezTo>
                  <a:cubicBezTo>
                    <a:pt x="299491" y="234993"/>
                    <a:pt x="329610" y="276447"/>
                    <a:pt x="329610" y="276447"/>
                  </a:cubicBezTo>
                  <a:cubicBezTo>
                    <a:pt x="339174" y="305141"/>
                    <a:pt x="350377" y="319724"/>
                    <a:pt x="329610" y="350875"/>
                  </a:cubicBezTo>
                  <a:cubicBezTo>
                    <a:pt x="322522" y="361508"/>
                    <a:pt x="308345" y="365052"/>
                    <a:pt x="297712" y="372140"/>
                  </a:cubicBezTo>
                  <a:cubicBezTo>
                    <a:pt x="272406" y="448058"/>
                    <a:pt x="295098" y="423501"/>
                    <a:pt x="244549" y="457200"/>
                  </a:cubicBezTo>
                  <a:cubicBezTo>
                    <a:pt x="202019" y="453656"/>
                    <a:pt x="157749" y="459119"/>
                    <a:pt x="116959" y="446568"/>
                  </a:cubicBezTo>
                  <a:cubicBezTo>
                    <a:pt x="106247" y="443272"/>
                    <a:pt x="111887" y="424401"/>
                    <a:pt x="106326" y="414670"/>
                  </a:cubicBezTo>
                  <a:cubicBezTo>
                    <a:pt x="97534" y="399284"/>
                    <a:pt x="85061" y="386317"/>
                    <a:pt x="74428" y="372140"/>
                  </a:cubicBezTo>
                  <a:cubicBezTo>
                    <a:pt x="47708" y="291974"/>
                    <a:pt x="83749" y="390779"/>
                    <a:pt x="42531" y="308344"/>
                  </a:cubicBezTo>
                  <a:cubicBezTo>
                    <a:pt x="37519" y="298320"/>
                    <a:pt x="36910" y="286471"/>
                    <a:pt x="31898" y="276447"/>
                  </a:cubicBezTo>
                  <a:cubicBezTo>
                    <a:pt x="-9324" y="194004"/>
                    <a:pt x="26725" y="292824"/>
                    <a:pt x="0" y="212651"/>
                  </a:cubicBezTo>
                  <a:cubicBezTo>
                    <a:pt x="3544" y="191386"/>
                    <a:pt x="6405" y="169996"/>
                    <a:pt x="10633" y="148856"/>
                  </a:cubicBezTo>
                  <a:cubicBezTo>
                    <a:pt x="13499" y="134527"/>
                    <a:pt x="18652" y="120703"/>
                    <a:pt x="21266" y="106326"/>
                  </a:cubicBezTo>
                  <a:cubicBezTo>
                    <a:pt x="25749" y="81669"/>
                    <a:pt x="22026" y="54933"/>
                    <a:pt x="31898" y="31898"/>
                  </a:cubicBezTo>
                  <a:cubicBezTo>
                    <a:pt x="34690" y="25383"/>
                    <a:pt x="67340" y="5316"/>
                    <a:pt x="74428"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8B66A306-5212-4B38-8EDF-81DD7FB465A7}"/>
                </a:ext>
              </a:extLst>
            </p:cNvPr>
            <p:cNvSpPr/>
            <p:nvPr/>
          </p:nvSpPr>
          <p:spPr>
            <a:xfrm>
              <a:off x="6666429" y="5252484"/>
              <a:ext cx="432288" cy="490875"/>
            </a:xfrm>
            <a:custGeom>
              <a:avLst/>
              <a:gdLst>
                <a:gd name="connsiteX0" fmla="*/ 21450 w 432288"/>
                <a:gd name="connsiteY0" fmla="*/ 148856 h 490875"/>
                <a:gd name="connsiteX1" fmla="*/ 21450 w 432288"/>
                <a:gd name="connsiteY1" fmla="*/ 148856 h 490875"/>
                <a:gd name="connsiteX2" fmla="*/ 425487 w 432288"/>
                <a:gd name="connsiteY2" fmla="*/ 489097 h 490875"/>
                <a:gd name="connsiteX3" fmla="*/ 414855 w 432288"/>
                <a:gd name="connsiteY3" fmla="*/ 425302 h 490875"/>
                <a:gd name="connsiteX4" fmla="*/ 372324 w 432288"/>
                <a:gd name="connsiteY4" fmla="*/ 329609 h 490875"/>
                <a:gd name="connsiteX5" fmla="*/ 351059 w 432288"/>
                <a:gd name="connsiteY5" fmla="*/ 233916 h 490875"/>
                <a:gd name="connsiteX6" fmla="*/ 329794 w 432288"/>
                <a:gd name="connsiteY6" fmla="*/ 170121 h 490875"/>
                <a:gd name="connsiteX7" fmla="*/ 308529 w 432288"/>
                <a:gd name="connsiteY7" fmla="*/ 106325 h 490875"/>
                <a:gd name="connsiteX8" fmla="*/ 297897 w 432288"/>
                <a:gd name="connsiteY8" fmla="*/ 74428 h 490875"/>
                <a:gd name="connsiteX9" fmla="*/ 265999 w 432288"/>
                <a:gd name="connsiteY9" fmla="*/ 10632 h 490875"/>
                <a:gd name="connsiteX10" fmla="*/ 234101 w 432288"/>
                <a:gd name="connsiteY10" fmla="*/ 0 h 490875"/>
                <a:gd name="connsiteX11" fmla="*/ 117143 w 432288"/>
                <a:gd name="connsiteY11" fmla="*/ 10632 h 490875"/>
                <a:gd name="connsiteX12" fmla="*/ 53348 w 432288"/>
                <a:gd name="connsiteY12" fmla="*/ 31897 h 490875"/>
                <a:gd name="connsiteX13" fmla="*/ 21450 w 432288"/>
                <a:gd name="connsiteY13" fmla="*/ 42530 h 490875"/>
                <a:gd name="connsiteX14" fmla="*/ 185 w 432288"/>
                <a:gd name="connsiteY14" fmla="*/ 74428 h 490875"/>
                <a:gd name="connsiteX15" fmla="*/ 21450 w 432288"/>
                <a:gd name="connsiteY15" fmla="*/ 148856 h 49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288" h="490875">
                  <a:moveTo>
                    <a:pt x="21450" y="148856"/>
                  </a:moveTo>
                  <a:lnTo>
                    <a:pt x="21450" y="148856"/>
                  </a:lnTo>
                  <a:cubicBezTo>
                    <a:pt x="156129" y="262270"/>
                    <a:pt x="281427" y="387866"/>
                    <a:pt x="425487" y="489097"/>
                  </a:cubicBezTo>
                  <a:cubicBezTo>
                    <a:pt x="443126" y="501492"/>
                    <a:pt x="421672" y="445754"/>
                    <a:pt x="414855" y="425302"/>
                  </a:cubicBezTo>
                  <a:cubicBezTo>
                    <a:pt x="370313" y="291674"/>
                    <a:pt x="416651" y="551256"/>
                    <a:pt x="372324" y="329609"/>
                  </a:cubicBezTo>
                  <a:cubicBezTo>
                    <a:pt x="366252" y="299245"/>
                    <a:pt x="360071" y="263956"/>
                    <a:pt x="351059" y="233916"/>
                  </a:cubicBezTo>
                  <a:cubicBezTo>
                    <a:pt x="344618" y="212446"/>
                    <a:pt x="336882" y="191386"/>
                    <a:pt x="329794" y="170121"/>
                  </a:cubicBezTo>
                  <a:lnTo>
                    <a:pt x="308529" y="106325"/>
                  </a:lnTo>
                  <a:lnTo>
                    <a:pt x="297897" y="74428"/>
                  </a:lnTo>
                  <a:cubicBezTo>
                    <a:pt x="290893" y="53416"/>
                    <a:pt x="284736" y="25621"/>
                    <a:pt x="265999" y="10632"/>
                  </a:cubicBezTo>
                  <a:cubicBezTo>
                    <a:pt x="257247" y="3631"/>
                    <a:pt x="244734" y="3544"/>
                    <a:pt x="234101" y="0"/>
                  </a:cubicBezTo>
                  <a:cubicBezTo>
                    <a:pt x="195115" y="3544"/>
                    <a:pt x="155694" y="3829"/>
                    <a:pt x="117143" y="10632"/>
                  </a:cubicBezTo>
                  <a:cubicBezTo>
                    <a:pt x="95069" y="14527"/>
                    <a:pt x="74613" y="24809"/>
                    <a:pt x="53348" y="31897"/>
                  </a:cubicBezTo>
                  <a:lnTo>
                    <a:pt x="21450" y="42530"/>
                  </a:lnTo>
                  <a:cubicBezTo>
                    <a:pt x="14362" y="53163"/>
                    <a:pt x="-1916" y="61823"/>
                    <a:pt x="185" y="74428"/>
                  </a:cubicBezTo>
                  <a:cubicBezTo>
                    <a:pt x="5919" y="108831"/>
                    <a:pt x="17906" y="136451"/>
                    <a:pt x="21450" y="14885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7EFC9DD-84CD-427F-ACB0-61330DCD2DC9}"/>
              </a:ext>
            </a:extLst>
          </p:cNvPr>
          <p:cNvGrpSpPr/>
          <p:nvPr/>
        </p:nvGrpSpPr>
        <p:grpSpPr>
          <a:xfrm>
            <a:off x="5660027" y="4812929"/>
            <a:ext cx="1507234" cy="1412762"/>
            <a:chOff x="9499020" y="4511246"/>
            <a:chExt cx="1943223" cy="1714445"/>
          </a:xfrm>
        </p:grpSpPr>
        <p:sp>
          <p:nvSpPr>
            <p:cNvPr id="33" name="Oval 32">
              <a:extLst>
                <a:ext uri="{FF2B5EF4-FFF2-40B4-BE49-F238E27FC236}">
                  <a16:creationId xmlns:a16="http://schemas.microsoft.com/office/drawing/2014/main" id="{4133539F-F23B-43A2-97B7-396F83F2E933}"/>
                </a:ext>
              </a:extLst>
            </p:cNvPr>
            <p:cNvSpPr/>
            <p:nvPr/>
          </p:nvSpPr>
          <p:spPr>
            <a:xfrm>
              <a:off x="9499020" y="4511246"/>
              <a:ext cx="1943223" cy="1714445"/>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BC57186-7B54-477F-9A65-2A38B419D363}"/>
                </a:ext>
              </a:extLst>
            </p:cNvPr>
            <p:cNvSpPr/>
            <p:nvPr/>
          </p:nvSpPr>
          <p:spPr>
            <a:xfrm>
              <a:off x="10063173" y="4783871"/>
              <a:ext cx="1098014" cy="1118250"/>
            </a:xfrm>
            <a:prstGeom prst="rect">
              <a:avLst/>
            </a:prstGeom>
            <a:solidFill>
              <a:schemeClr val="tx2">
                <a:lumMod val="75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787BA5D9-D6C4-4198-848D-8C471EF11EED}"/>
                </a:ext>
              </a:extLst>
            </p:cNvPr>
            <p:cNvSpPr/>
            <p:nvPr/>
          </p:nvSpPr>
          <p:spPr>
            <a:xfrm>
              <a:off x="10207256" y="5401190"/>
              <a:ext cx="318977" cy="372289"/>
            </a:xfrm>
            <a:custGeom>
              <a:avLst/>
              <a:gdLst>
                <a:gd name="connsiteX0" fmla="*/ 0 w 318977"/>
                <a:gd name="connsiteY0" fmla="*/ 21415 h 372289"/>
                <a:gd name="connsiteX1" fmla="*/ 0 w 318977"/>
                <a:gd name="connsiteY1" fmla="*/ 21415 h 372289"/>
                <a:gd name="connsiteX2" fmla="*/ 10632 w 318977"/>
                <a:gd name="connsiteY2" fmla="*/ 149005 h 372289"/>
                <a:gd name="connsiteX3" fmla="*/ 53163 w 318977"/>
                <a:gd name="connsiteY3" fmla="*/ 212801 h 372289"/>
                <a:gd name="connsiteX4" fmla="*/ 74428 w 318977"/>
                <a:gd name="connsiteY4" fmla="*/ 244698 h 372289"/>
                <a:gd name="connsiteX5" fmla="*/ 85060 w 318977"/>
                <a:gd name="connsiteY5" fmla="*/ 276596 h 372289"/>
                <a:gd name="connsiteX6" fmla="*/ 148856 w 318977"/>
                <a:gd name="connsiteY6" fmla="*/ 308494 h 372289"/>
                <a:gd name="connsiteX7" fmla="*/ 233916 w 318977"/>
                <a:gd name="connsiteY7" fmla="*/ 361657 h 372289"/>
                <a:gd name="connsiteX8" fmla="*/ 265814 w 318977"/>
                <a:gd name="connsiteY8" fmla="*/ 372289 h 372289"/>
                <a:gd name="connsiteX9" fmla="*/ 297711 w 318977"/>
                <a:gd name="connsiteY9" fmla="*/ 340391 h 372289"/>
                <a:gd name="connsiteX10" fmla="*/ 318977 w 318977"/>
                <a:gd name="connsiteY10" fmla="*/ 212801 h 372289"/>
                <a:gd name="connsiteX11" fmla="*/ 308344 w 318977"/>
                <a:gd name="connsiteY11" fmla="*/ 95843 h 372289"/>
                <a:gd name="connsiteX12" fmla="*/ 287079 w 318977"/>
                <a:gd name="connsiteY12" fmla="*/ 74577 h 372289"/>
                <a:gd name="connsiteX13" fmla="*/ 265814 w 318977"/>
                <a:gd name="connsiteY13" fmla="*/ 10782 h 372289"/>
                <a:gd name="connsiteX14" fmla="*/ 159488 w 318977"/>
                <a:gd name="connsiteY14" fmla="*/ 150 h 372289"/>
                <a:gd name="connsiteX15" fmla="*/ 0 w 318977"/>
                <a:gd name="connsiteY15" fmla="*/ 21415 h 37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977" h="372289">
                  <a:moveTo>
                    <a:pt x="0" y="21415"/>
                  </a:moveTo>
                  <a:lnTo>
                    <a:pt x="0" y="21415"/>
                  </a:lnTo>
                  <a:cubicBezTo>
                    <a:pt x="3544" y="63945"/>
                    <a:pt x="-790" y="107885"/>
                    <a:pt x="10632" y="149005"/>
                  </a:cubicBezTo>
                  <a:cubicBezTo>
                    <a:pt x="17472" y="173630"/>
                    <a:pt x="38986" y="191536"/>
                    <a:pt x="53163" y="212801"/>
                  </a:cubicBezTo>
                  <a:lnTo>
                    <a:pt x="74428" y="244698"/>
                  </a:lnTo>
                  <a:cubicBezTo>
                    <a:pt x="77972" y="255331"/>
                    <a:pt x="78059" y="267844"/>
                    <a:pt x="85060" y="276596"/>
                  </a:cubicBezTo>
                  <a:cubicBezTo>
                    <a:pt x="100049" y="295333"/>
                    <a:pt x="127844" y="301490"/>
                    <a:pt x="148856" y="308494"/>
                  </a:cubicBezTo>
                  <a:cubicBezTo>
                    <a:pt x="182555" y="359041"/>
                    <a:pt x="157999" y="336351"/>
                    <a:pt x="233916" y="361657"/>
                  </a:cubicBezTo>
                  <a:lnTo>
                    <a:pt x="265814" y="372289"/>
                  </a:lnTo>
                  <a:cubicBezTo>
                    <a:pt x="276446" y="361656"/>
                    <a:pt x="290251" y="353446"/>
                    <a:pt x="297711" y="340391"/>
                  </a:cubicBezTo>
                  <a:cubicBezTo>
                    <a:pt x="308952" y="320719"/>
                    <a:pt x="318895" y="213460"/>
                    <a:pt x="318977" y="212801"/>
                  </a:cubicBezTo>
                  <a:cubicBezTo>
                    <a:pt x="315433" y="173815"/>
                    <a:pt x="317147" y="133987"/>
                    <a:pt x="308344" y="95843"/>
                  </a:cubicBezTo>
                  <a:cubicBezTo>
                    <a:pt x="306090" y="86075"/>
                    <a:pt x="291562" y="83543"/>
                    <a:pt x="287079" y="74577"/>
                  </a:cubicBezTo>
                  <a:cubicBezTo>
                    <a:pt x="277055" y="54528"/>
                    <a:pt x="288118" y="13012"/>
                    <a:pt x="265814" y="10782"/>
                  </a:cubicBezTo>
                  <a:cubicBezTo>
                    <a:pt x="230372" y="7238"/>
                    <a:pt x="195076" y="1633"/>
                    <a:pt x="159488" y="150"/>
                  </a:cubicBezTo>
                  <a:cubicBezTo>
                    <a:pt x="109912" y="-1916"/>
                    <a:pt x="26581" y="17871"/>
                    <a:pt x="0" y="21415"/>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662343BB-28A3-4E49-A0CF-4A735143C19C}"/>
              </a:ext>
            </a:extLst>
          </p:cNvPr>
          <p:cNvSpPr txBox="1"/>
          <p:nvPr/>
        </p:nvSpPr>
        <p:spPr>
          <a:xfrm>
            <a:off x="96069" y="4729264"/>
            <a:ext cx="3323885" cy="523220"/>
          </a:xfrm>
          <a:prstGeom prst="rect">
            <a:avLst/>
          </a:prstGeom>
          <a:noFill/>
        </p:spPr>
        <p:txBody>
          <a:bodyPr wrap="square" rtlCol="0">
            <a:spAutoFit/>
          </a:bodyPr>
          <a:lstStyle/>
          <a:p>
            <a:pPr>
              <a:spcAft>
                <a:spcPts val="600"/>
              </a:spcAft>
            </a:pPr>
            <a:r>
              <a:rPr lang="en-US" sz="2800" b="1" dirty="0"/>
              <a:t>Output:</a:t>
            </a:r>
          </a:p>
        </p:txBody>
      </p:sp>
    </p:spTree>
    <p:extLst>
      <p:ext uri="{BB962C8B-B14F-4D97-AF65-F5344CB8AC3E}">
        <p14:creationId xmlns:p14="http://schemas.microsoft.com/office/powerpoint/2010/main" val="98490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AD14-CE6A-44A7-B0A3-2283F8B3FC70}"/>
              </a:ext>
            </a:extLst>
          </p:cNvPr>
          <p:cNvSpPr>
            <a:spLocks noGrp="1"/>
          </p:cNvSpPr>
          <p:nvPr>
            <p:ph type="title"/>
          </p:nvPr>
        </p:nvSpPr>
        <p:spPr/>
        <p:txBody>
          <a:bodyPr>
            <a:normAutofit fontScale="90000"/>
          </a:bodyPr>
          <a:lstStyle/>
          <a:p>
            <a:r>
              <a:rPr lang="en-US" dirty="0"/>
              <a:t>Affinity Modeling</a:t>
            </a:r>
          </a:p>
        </p:txBody>
      </p:sp>
      <p:sp>
        <p:nvSpPr>
          <p:cNvPr id="3" name="Footer Placeholder 2">
            <a:extLst>
              <a:ext uri="{FF2B5EF4-FFF2-40B4-BE49-F238E27FC236}">
                <a16:creationId xmlns:a16="http://schemas.microsoft.com/office/drawing/2014/main" id="{DB31992F-8094-4CD6-AB47-6116D38A3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CAECFB-FD18-49D2-B110-1EA0EED268D8}"/>
              </a:ext>
            </a:extLst>
          </p:cNvPr>
          <p:cNvSpPr>
            <a:spLocks noGrp="1"/>
          </p:cNvSpPr>
          <p:nvPr>
            <p:ph type="sldNum" sz="quarter" idx="12"/>
          </p:nvPr>
        </p:nvSpPr>
        <p:spPr/>
        <p:txBody>
          <a:bodyPr/>
          <a:lstStyle/>
          <a:p>
            <a:fld id="{34B15879-1642-B348-BD1E-EF3DF0D37267}" type="slidenum">
              <a:rPr lang="en-US" smtClean="0"/>
              <a:t>14</a:t>
            </a:fld>
            <a:endParaRPr lang="en-US"/>
          </a:p>
        </p:txBody>
      </p:sp>
      <p:sp>
        <p:nvSpPr>
          <p:cNvPr id="5" name="TextBox 4">
            <a:extLst>
              <a:ext uri="{FF2B5EF4-FFF2-40B4-BE49-F238E27FC236}">
                <a16:creationId xmlns:a16="http://schemas.microsoft.com/office/drawing/2014/main" id="{67D79B7B-D0A9-4649-935B-853814E88F66}"/>
              </a:ext>
            </a:extLst>
          </p:cNvPr>
          <p:cNvSpPr txBox="1"/>
          <p:nvPr/>
        </p:nvSpPr>
        <p:spPr>
          <a:xfrm>
            <a:off x="140676" y="933101"/>
            <a:ext cx="11887199" cy="138499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b="1" dirty="0"/>
              <a:t>Dimensions:</a:t>
            </a:r>
            <a:r>
              <a:rPr lang="en-US" sz="2800" dirty="0"/>
              <a:t> Products, User, and Location</a:t>
            </a:r>
          </a:p>
          <a:p>
            <a:pPr marL="342900" indent="-342900">
              <a:lnSpc>
                <a:spcPct val="150000"/>
              </a:lnSpc>
              <a:buFont typeface="Arial" panose="020B0604020202020204" pitchFamily="34" charset="0"/>
              <a:buChar char="•"/>
            </a:pPr>
            <a:r>
              <a:rPr lang="en-US" sz="2800" dirty="0"/>
              <a:t>Three step approach to counter sparsity</a:t>
            </a:r>
          </a:p>
        </p:txBody>
      </p:sp>
      <p:graphicFrame>
        <p:nvGraphicFramePr>
          <p:cNvPr id="6" name="Diagram 5">
            <a:extLst>
              <a:ext uri="{FF2B5EF4-FFF2-40B4-BE49-F238E27FC236}">
                <a16:creationId xmlns:a16="http://schemas.microsoft.com/office/drawing/2014/main" id="{928CD519-00AC-4026-93D0-21E024D64F74}"/>
              </a:ext>
            </a:extLst>
          </p:cNvPr>
          <p:cNvGraphicFramePr/>
          <p:nvPr>
            <p:extLst>
              <p:ext uri="{D42A27DB-BD31-4B8C-83A1-F6EECF244321}">
                <p14:modId xmlns:p14="http://schemas.microsoft.com/office/powerpoint/2010/main" val="2400997761"/>
              </p:ext>
            </p:extLst>
          </p:nvPr>
        </p:nvGraphicFramePr>
        <p:xfrm>
          <a:off x="140674" y="1625599"/>
          <a:ext cx="11887199" cy="4315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635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500" fill="hold"/>
                                        <p:tgtEl>
                                          <p:spTgt spid="6">
                                            <p:graphicEl>
                                              <a:dgm id="{E8B3DED1-4D47-42F5-BFBC-F2D24AACB31E}"/>
                                            </p:graphicEl>
                                          </p:spTgt>
                                        </p:tgtEl>
                                        <p:attrNameLst>
                                          <p:attrName>fillcolor</p:attrName>
                                        </p:attrNameLst>
                                      </p:cBhvr>
                                      <p:to>
                                        <a:srgbClr val="323F4F"/>
                                      </p:to>
                                    </p:animClr>
                                    <p:set>
                                      <p:cBhvr>
                                        <p:cTn id="7" dur="500" fill="hold"/>
                                        <p:tgtEl>
                                          <p:spTgt spid="6">
                                            <p:graphicEl>
                                              <a:dgm id="{E8B3DED1-4D47-42F5-BFBC-F2D24AACB31E}"/>
                                            </p:graphicEl>
                                          </p:spTgt>
                                        </p:tgtEl>
                                        <p:attrNameLst>
                                          <p:attrName>fill.type</p:attrName>
                                        </p:attrNameLst>
                                      </p:cBhvr>
                                      <p:to>
                                        <p:strVal val="solid"/>
                                      </p:to>
                                    </p:set>
                                    <p:set>
                                      <p:cBhvr>
                                        <p:cTn id="8" dur="500" fill="hold"/>
                                        <p:tgtEl>
                                          <p:spTgt spid="6">
                                            <p:graphicEl>
                                              <a:dgm id="{E8B3DED1-4D47-42F5-BFBC-F2D24AACB31E}"/>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Product Similarity</a:t>
            </a:r>
          </a:p>
        </p:txBody>
      </p:sp>
      <p:sp>
        <p:nvSpPr>
          <p:cNvPr id="53" name="Footer Placeholder 52"/>
          <p:cNvSpPr>
            <a:spLocks noGrp="1"/>
          </p:cNvSpPr>
          <p:nvPr>
            <p:ph type="ftr" sz="quarter" idx="11"/>
          </p:nvPr>
        </p:nvSpPr>
        <p:spPr/>
        <p:txBody>
          <a:bodyPr/>
          <a:lstStyle/>
          <a:p>
            <a:pPr algn="l"/>
            <a:r>
              <a:rPr lang="en-US" dirty="0">
                <a:solidFill>
                  <a:srgbClr val="222222"/>
                </a:solidFill>
                <a:ea typeface="Calibri" panose="020F0502020204030204" pitchFamily="34" charset="0"/>
              </a:rPr>
              <a:t>He, </a:t>
            </a:r>
            <a:r>
              <a:rPr lang="en-US" dirty="0" err="1">
                <a:solidFill>
                  <a:srgbClr val="222222"/>
                </a:solidFill>
                <a:ea typeface="Calibri" panose="020F0502020204030204" pitchFamily="34" charset="0"/>
              </a:rPr>
              <a:t>Tieke</a:t>
            </a:r>
            <a:r>
              <a:rPr lang="en-US" dirty="0">
                <a:solidFill>
                  <a:srgbClr val="222222"/>
                </a:solidFill>
                <a:ea typeface="Calibri" panose="020F0502020204030204" pitchFamily="34" charset="0"/>
              </a:rPr>
              <a:t>, et al. "Predicting Users’ Purchasing Behaviors Using Their Browsing History." </a:t>
            </a:r>
            <a:r>
              <a:rPr lang="en-US" i="1" dirty="0">
                <a:solidFill>
                  <a:srgbClr val="222222"/>
                </a:solidFill>
                <a:ea typeface="Calibri" panose="020F0502020204030204" pitchFamily="34" charset="0"/>
              </a:rPr>
              <a:t>Australasian Database Conference</a:t>
            </a:r>
            <a:r>
              <a:rPr lang="en-US" dirty="0">
                <a:solidFill>
                  <a:srgbClr val="222222"/>
                </a:solidFill>
                <a:ea typeface="Calibri" panose="020F0502020204030204" pitchFamily="34" charset="0"/>
              </a:rPr>
              <a:t>. Springer International Publishing, 2015</a:t>
            </a:r>
            <a:endParaRPr lang="en-US" dirty="0"/>
          </a:p>
        </p:txBody>
      </p:sp>
      <p:sp>
        <p:nvSpPr>
          <p:cNvPr id="50" name="Slide Number Placeholder 49"/>
          <p:cNvSpPr>
            <a:spLocks noGrp="1"/>
          </p:cNvSpPr>
          <p:nvPr>
            <p:ph type="sldNum" sz="quarter" idx="12"/>
          </p:nvPr>
        </p:nvSpPr>
        <p:spPr/>
        <p:txBody>
          <a:bodyPr/>
          <a:lstStyle/>
          <a:p>
            <a:fld id="{34B15879-1642-B348-BD1E-EF3DF0D37267}" type="slidenum">
              <a:rPr lang="en-US" smtClean="0"/>
              <a:t>15</a:t>
            </a:fld>
            <a:endParaRPr lang="en-US"/>
          </a:p>
        </p:txBody>
      </p:sp>
      <p:sp>
        <p:nvSpPr>
          <p:cNvPr id="6" name="Content Placeholder 2"/>
          <p:cNvSpPr txBox="1">
            <a:spLocks/>
          </p:cNvSpPr>
          <p:nvPr/>
        </p:nvSpPr>
        <p:spPr>
          <a:xfrm>
            <a:off x="80602" y="421352"/>
            <a:ext cx="11579384" cy="5181600"/>
          </a:xfrm>
          <a:prstGeom prst="rect">
            <a:avLst/>
          </a:prstGeom>
        </p:spPr>
        <p:txBody>
          <a:bodyPr vert="horz" lIns="108829" tIns="54414" rIns="108829" bIns="54414" rtlCol="0">
            <a:normAutofit/>
          </a:bodyPr>
          <a:lstStyle>
            <a:lvl1pPr marL="275852"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1pPr>
            <a:lvl2pPr marL="551703" indent="-275852" algn="l" defTabSz="1088291" rtl="0" eaLnBrk="1" latinLnBrk="0" hangingPunct="1">
              <a:spcBef>
                <a:spcPts val="714"/>
              </a:spcBef>
              <a:buClr>
                <a:schemeClr val="accent4"/>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accent4"/>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accent4"/>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nSpc>
                <a:spcPct val="150000"/>
              </a:lnSpc>
              <a:buNone/>
            </a:pPr>
            <a:endParaRPr lang="en-US" dirty="0"/>
          </a:p>
        </p:txBody>
      </p:sp>
      <p:graphicFrame>
        <p:nvGraphicFramePr>
          <p:cNvPr id="7" name="Table 6"/>
          <p:cNvGraphicFramePr>
            <a:graphicFrameLocks noGrp="1"/>
          </p:cNvGraphicFramePr>
          <p:nvPr>
            <p:extLst/>
          </p:nvPr>
        </p:nvGraphicFramePr>
        <p:xfrm>
          <a:off x="3118774" y="1024208"/>
          <a:ext cx="1362716" cy="1315432"/>
        </p:xfrm>
        <a:graphic>
          <a:graphicData uri="http://schemas.openxmlformats.org/drawingml/2006/table">
            <a:tbl>
              <a:tblPr firstRow="1" bandRow="1">
                <a:tableStyleId>{21E4AEA4-8DFA-4A89-87EB-49C32662AFE0}</a:tableStyleId>
              </a:tblPr>
              <a:tblGrid>
                <a:gridCol w="340679">
                  <a:extLst>
                    <a:ext uri="{9D8B030D-6E8A-4147-A177-3AD203B41FA5}">
                      <a16:colId xmlns:a16="http://schemas.microsoft.com/office/drawing/2014/main" val="2587072686"/>
                    </a:ext>
                  </a:extLst>
                </a:gridCol>
                <a:gridCol w="340679">
                  <a:extLst>
                    <a:ext uri="{9D8B030D-6E8A-4147-A177-3AD203B41FA5}">
                      <a16:colId xmlns:a16="http://schemas.microsoft.com/office/drawing/2014/main" val="1503124902"/>
                    </a:ext>
                  </a:extLst>
                </a:gridCol>
                <a:gridCol w="340679">
                  <a:extLst>
                    <a:ext uri="{9D8B030D-6E8A-4147-A177-3AD203B41FA5}">
                      <a16:colId xmlns:a16="http://schemas.microsoft.com/office/drawing/2014/main" val="704408810"/>
                    </a:ext>
                  </a:extLst>
                </a:gridCol>
                <a:gridCol w="340679">
                  <a:extLst>
                    <a:ext uri="{9D8B030D-6E8A-4147-A177-3AD203B41FA5}">
                      <a16:colId xmlns:a16="http://schemas.microsoft.com/office/drawing/2014/main" val="2450156802"/>
                    </a:ext>
                  </a:extLst>
                </a:gridCol>
              </a:tblGrid>
              <a:tr h="328858">
                <a:tc>
                  <a:txBody>
                    <a:bodyPr/>
                    <a:lstStyle/>
                    <a:p>
                      <a:endParaRPr lang="en-US" sz="1200" b="1" dirty="0"/>
                    </a:p>
                  </a:txBody>
                  <a:tcPr/>
                </a:tc>
                <a:tc>
                  <a:txBody>
                    <a:bodyPr/>
                    <a:lstStyle/>
                    <a:p>
                      <a:r>
                        <a:rPr lang="en-US" sz="1200" b="1" dirty="0"/>
                        <a:t>C</a:t>
                      </a:r>
                      <a:r>
                        <a:rPr lang="en-US" sz="1200" b="1" baseline="-25000" dirty="0"/>
                        <a:t>1</a:t>
                      </a:r>
                    </a:p>
                  </a:txBody>
                  <a:tcPr/>
                </a:tc>
                <a:tc>
                  <a:txBody>
                    <a:bodyPr/>
                    <a:lstStyle/>
                    <a:p>
                      <a:r>
                        <a:rPr lang="en-US" sz="1200" b="1" dirty="0"/>
                        <a:t>C</a:t>
                      </a:r>
                      <a:r>
                        <a:rPr lang="en-US" sz="1200" b="1" baseline="-25000" dirty="0"/>
                        <a:t>2</a:t>
                      </a:r>
                    </a:p>
                  </a:txBody>
                  <a:tcPr/>
                </a:tc>
                <a:tc>
                  <a:txBody>
                    <a:bodyPr/>
                    <a:lstStyle/>
                    <a:p>
                      <a:r>
                        <a:rPr lang="en-US" sz="1200" b="1" dirty="0"/>
                        <a:t>C</a:t>
                      </a:r>
                      <a:r>
                        <a:rPr lang="en-US" sz="1200" b="1" baseline="-25000" dirty="0"/>
                        <a:t>3</a:t>
                      </a:r>
                    </a:p>
                  </a:txBody>
                  <a:tcPr/>
                </a:tc>
                <a:extLst>
                  <a:ext uri="{0D108BD9-81ED-4DB2-BD59-A6C34878D82A}">
                    <a16:rowId xmlns:a16="http://schemas.microsoft.com/office/drawing/2014/main" val="552339785"/>
                  </a:ext>
                </a:extLst>
              </a:tr>
              <a:tr h="328858">
                <a:tc>
                  <a:txBody>
                    <a:bodyPr/>
                    <a:lstStyle/>
                    <a:p>
                      <a:r>
                        <a:rPr lang="en-US" sz="1200" b="1" dirty="0">
                          <a:solidFill>
                            <a:schemeClr val="bg1"/>
                          </a:solidFill>
                        </a:rPr>
                        <a:t>U</a:t>
                      </a:r>
                      <a:r>
                        <a:rPr lang="en-US" sz="1200" b="1" baseline="-25000" dirty="0">
                          <a:solidFill>
                            <a:schemeClr val="bg1"/>
                          </a:solidFill>
                        </a:rPr>
                        <a:t>1</a:t>
                      </a:r>
                    </a:p>
                  </a:txBody>
                  <a:tcPr>
                    <a:solidFill>
                      <a:schemeClr val="accent2"/>
                    </a:solidFill>
                  </a:tcPr>
                </a:tc>
                <a:tc>
                  <a:txBody>
                    <a:bodyPr/>
                    <a:lstStyle/>
                    <a:p>
                      <a:endParaRPr lang="en-US" sz="1200" b="1" dirty="0"/>
                    </a:p>
                  </a:txBody>
                  <a:tcPr/>
                </a:tc>
                <a:tc>
                  <a:txBody>
                    <a:bodyPr/>
                    <a:lstStyle/>
                    <a:p>
                      <a:endParaRPr lang="en-US" sz="1200" b="1" dirty="0"/>
                    </a:p>
                  </a:txBody>
                  <a:tcPr/>
                </a:tc>
                <a:tc>
                  <a:txBody>
                    <a:bodyPr/>
                    <a:lstStyle/>
                    <a:p>
                      <a:endParaRPr lang="en-US" sz="1200" b="1" dirty="0"/>
                    </a:p>
                  </a:txBody>
                  <a:tcPr/>
                </a:tc>
                <a:extLst>
                  <a:ext uri="{0D108BD9-81ED-4DB2-BD59-A6C34878D82A}">
                    <a16:rowId xmlns:a16="http://schemas.microsoft.com/office/drawing/2014/main" val="1225199339"/>
                  </a:ext>
                </a:extLst>
              </a:tr>
              <a:tr h="328858">
                <a:tc>
                  <a:txBody>
                    <a:bodyPr/>
                    <a:lstStyle/>
                    <a:p>
                      <a:r>
                        <a:rPr lang="en-US" sz="1200" b="1" dirty="0">
                          <a:solidFill>
                            <a:schemeClr val="bg1"/>
                          </a:solidFill>
                        </a:rPr>
                        <a:t>U</a:t>
                      </a:r>
                      <a:r>
                        <a:rPr lang="en-US" sz="1200" b="1" baseline="-25000" dirty="0">
                          <a:solidFill>
                            <a:schemeClr val="bg1"/>
                          </a:solidFill>
                        </a:rPr>
                        <a:t>2</a:t>
                      </a:r>
                    </a:p>
                  </a:txBody>
                  <a:tcPr>
                    <a:solidFill>
                      <a:schemeClr val="accent2"/>
                    </a:solidFill>
                  </a:tcPr>
                </a:tc>
                <a:tc>
                  <a:txBody>
                    <a:bodyPr/>
                    <a:lstStyle/>
                    <a:p>
                      <a:endParaRPr lang="en-US" sz="1200" b="1" dirty="0"/>
                    </a:p>
                  </a:txBody>
                  <a:tcPr/>
                </a:tc>
                <a:tc>
                  <a:txBody>
                    <a:bodyPr/>
                    <a:lstStyle/>
                    <a:p>
                      <a:endParaRPr lang="en-US" sz="1200" b="1" dirty="0"/>
                    </a:p>
                  </a:txBody>
                  <a:tcPr/>
                </a:tc>
                <a:tc>
                  <a:txBody>
                    <a:bodyPr/>
                    <a:lstStyle/>
                    <a:p>
                      <a:endParaRPr lang="en-US" sz="1200" b="1" dirty="0"/>
                    </a:p>
                  </a:txBody>
                  <a:tcPr/>
                </a:tc>
                <a:extLst>
                  <a:ext uri="{0D108BD9-81ED-4DB2-BD59-A6C34878D82A}">
                    <a16:rowId xmlns:a16="http://schemas.microsoft.com/office/drawing/2014/main" val="3155779929"/>
                  </a:ext>
                </a:extLst>
              </a:tr>
              <a:tr h="328858">
                <a:tc>
                  <a:txBody>
                    <a:bodyPr/>
                    <a:lstStyle/>
                    <a:p>
                      <a:r>
                        <a:rPr lang="en-US" sz="1200" b="1" dirty="0">
                          <a:solidFill>
                            <a:schemeClr val="bg1"/>
                          </a:solidFill>
                        </a:rPr>
                        <a:t>U</a:t>
                      </a:r>
                      <a:r>
                        <a:rPr lang="en-US" sz="1200" b="1" baseline="-25000" dirty="0">
                          <a:solidFill>
                            <a:schemeClr val="bg1"/>
                          </a:solidFill>
                        </a:rPr>
                        <a:t>3</a:t>
                      </a:r>
                    </a:p>
                  </a:txBody>
                  <a:tcPr>
                    <a:solidFill>
                      <a:schemeClr val="accent2"/>
                    </a:solidFill>
                  </a:tcPr>
                </a:tc>
                <a:tc>
                  <a:txBody>
                    <a:bodyPr/>
                    <a:lstStyle/>
                    <a:p>
                      <a:endParaRPr lang="en-US" sz="1200" b="1"/>
                    </a:p>
                  </a:txBody>
                  <a:tcPr/>
                </a:tc>
                <a:tc>
                  <a:txBody>
                    <a:bodyPr/>
                    <a:lstStyle/>
                    <a:p>
                      <a:endParaRPr lang="en-US" sz="1200" b="1" dirty="0"/>
                    </a:p>
                  </a:txBody>
                  <a:tcPr/>
                </a:tc>
                <a:tc>
                  <a:txBody>
                    <a:bodyPr/>
                    <a:lstStyle/>
                    <a:p>
                      <a:endParaRPr lang="en-US" sz="1200" b="1" dirty="0"/>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nvPr>
        </p:nvGraphicFramePr>
        <p:xfrm>
          <a:off x="3118774" y="2931074"/>
          <a:ext cx="1362716" cy="1332014"/>
        </p:xfrm>
        <a:graphic>
          <a:graphicData uri="http://schemas.openxmlformats.org/drawingml/2006/table">
            <a:tbl>
              <a:tblPr firstRow="1" bandRow="1">
                <a:tableStyleId>{93296810-A885-4BE3-A3E7-6D5BEEA58F35}</a:tableStyleId>
              </a:tblPr>
              <a:tblGrid>
                <a:gridCol w="340679">
                  <a:extLst>
                    <a:ext uri="{9D8B030D-6E8A-4147-A177-3AD203B41FA5}">
                      <a16:colId xmlns:a16="http://schemas.microsoft.com/office/drawing/2014/main" val="2587072686"/>
                    </a:ext>
                  </a:extLst>
                </a:gridCol>
                <a:gridCol w="340679">
                  <a:extLst>
                    <a:ext uri="{9D8B030D-6E8A-4147-A177-3AD203B41FA5}">
                      <a16:colId xmlns:a16="http://schemas.microsoft.com/office/drawing/2014/main" val="1503124902"/>
                    </a:ext>
                  </a:extLst>
                </a:gridCol>
                <a:gridCol w="340679">
                  <a:extLst>
                    <a:ext uri="{9D8B030D-6E8A-4147-A177-3AD203B41FA5}">
                      <a16:colId xmlns:a16="http://schemas.microsoft.com/office/drawing/2014/main" val="704408810"/>
                    </a:ext>
                  </a:extLst>
                </a:gridCol>
                <a:gridCol w="340679">
                  <a:extLst>
                    <a:ext uri="{9D8B030D-6E8A-4147-A177-3AD203B41FA5}">
                      <a16:colId xmlns:a16="http://schemas.microsoft.com/office/drawing/2014/main" val="2450156802"/>
                    </a:ext>
                  </a:extLst>
                </a:gridCol>
              </a:tblGrid>
              <a:tr h="328858">
                <a:tc>
                  <a:txBody>
                    <a:bodyPr/>
                    <a:lstStyle/>
                    <a:p>
                      <a:endParaRPr lang="en-US" sz="1000" dirty="0"/>
                    </a:p>
                  </a:txBody>
                  <a:tcPr/>
                </a:tc>
                <a:tc>
                  <a:txBody>
                    <a:bodyPr/>
                    <a:lstStyle/>
                    <a:p>
                      <a:r>
                        <a:rPr lang="en-US" sz="1000" dirty="0"/>
                        <a:t>SC</a:t>
                      </a:r>
                      <a:r>
                        <a:rPr lang="en-US" sz="1000" baseline="-25000" dirty="0"/>
                        <a:t>1</a:t>
                      </a:r>
                    </a:p>
                  </a:txBody>
                  <a:tcPr/>
                </a:tc>
                <a:tc>
                  <a:txBody>
                    <a:bodyPr/>
                    <a:lstStyle/>
                    <a:p>
                      <a:r>
                        <a:rPr lang="en-US" sz="1000" dirty="0"/>
                        <a:t>SC</a:t>
                      </a:r>
                      <a:r>
                        <a:rPr lang="en-US" sz="1000" baseline="-25000" dirty="0"/>
                        <a:t>2</a:t>
                      </a:r>
                    </a:p>
                  </a:txBody>
                  <a:tcPr/>
                </a:tc>
                <a:tc>
                  <a:txBody>
                    <a:bodyPr/>
                    <a:lstStyle/>
                    <a:p>
                      <a:r>
                        <a:rPr lang="en-US" sz="1000" dirty="0"/>
                        <a:t>SC</a:t>
                      </a:r>
                      <a:r>
                        <a:rPr lang="en-US" sz="1000" baseline="-25000" dirty="0"/>
                        <a:t>3</a:t>
                      </a:r>
                    </a:p>
                  </a:txBody>
                  <a:tcPr/>
                </a:tc>
                <a:extLst>
                  <a:ext uri="{0D108BD9-81ED-4DB2-BD59-A6C34878D82A}">
                    <a16:rowId xmlns:a16="http://schemas.microsoft.com/office/drawing/2014/main" val="552339785"/>
                  </a:ext>
                </a:extLst>
              </a:tr>
              <a:tr h="328858">
                <a:tc>
                  <a:txBody>
                    <a:bodyPr/>
                    <a:lstStyle/>
                    <a:p>
                      <a:r>
                        <a:rPr lang="en-US" sz="1000" dirty="0">
                          <a:solidFill>
                            <a:schemeClr val="bg1"/>
                          </a:solidFill>
                        </a:rPr>
                        <a:t>U</a:t>
                      </a:r>
                      <a:r>
                        <a:rPr lang="en-US" sz="1000" baseline="-25000" dirty="0">
                          <a:solidFill>
                            <a:schemeClr val="bg1"/>
                          </a:solidFill>
                        </a:rPr>
                        <a:t>1</a:t>
                      </a:r>
                    </a:p>
                  </a:txBody>
                  <a:tcPr>
                    <a:solidFill>
                      <a:schemeClr val="accent6"/>
                    </a:solidFill>
                  </a:tcPr>
                </a:tc>
                <a:tc>
                  <a:txBody>
                    <a:bodyPr/>
                    <a:lstStyle/>
                    <a:p>
                      <a:endParaRPr lang="en-US" sz="1000" dirty="0"/>
                    </a:p>
                  </a:txBody>
                  <a:tcPr/>
                </a:tc>
                <a:tc>
                  <a:txBody>
                    <a:bodyPr/>
                    <a:lstStyle/>
                    <a:p>
                      <a:endParaRPr lang="en-US" sz="1000" dirty="0"/>
                    </a:p>
                  </a:txBody>
                  <a:tcPr/>
                </a:tc>
                <a:tc>
                  <a:txBody>
                    <a:bodyPr/>
                    <a:lstStyle/>
                    <a:p>
                      <a:endParaRPr lang="en-US" sz="1000"/>
                    </a:p>
                  </a:txBody>
                  <a:tcPr/>
                </a:tc>
                <a:extLst>
                  <a:ext uri="{0D108BD9-81ED-4DB2-BD59-A6C34878D82A}">
                    <a16:rowId xmlns:a16="http://schemas.microsoft.com/office/drawing/2014/main" val="1225199339"/>
                  </a:ext>
                </a:extLst>
              </a:tr>
              <a:tr h="328858">
                <a:tc>
                  <a:txBody>
                    <a:bodyPr/>
                    <a:lstStyle/>
                    <a:p>
                      <a:r>
                        <a:rPr lang="en-US" sz="1000" dirty="0">
                          <a:solidFill>
                            <a:schemeClr val="bg1"/>
                          </a:solidFill>
                        </a:rPr>
                        <a:t>U</a:t>
                      </a:r>
                      <a:r>
                        <a:rPr lang="en-US" sz="1000" baseline="-25000" dirty="0">
                          <a:solidFill>
                            <a:schemeClr val="bg1"/>
                          </a:solidFill>
                        </a:rPr>
                        <a:t>2</a:t>
                      </a:r>
                    </a:p>
                  </a:txBody>
                  <a:tcPr>
                    <a:solidFill>
                      <a:schemeClr val="accent6"/>
                    </a:solidFill>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2"/>
                  </a:ext>
                </a:extLst>
              </a:tr>
              <a:tr h="328858">
                <a:tc>
                  <a:txBody>
                    <a:bodyPr/>
                    <a:lstStyle/>
                    <a:p>
                      <a:r>
                        <a:rPr lang="en-US" sz="1000" dirty="0">
                          <a:solidFill>
                            <a:schemeClr val="bg1"/>
                          </a:solidFill>
                        </a:rPr>
                        <a:t>U</a:t>
                      </a:r>
                      <a:r>
                        <a:rPr lang="en-US" sz="1000" baseline="-25000" dirty="0">
                          <a:solidFill>
                            <a:schemeClr val="bg1"/>
                          </a:solidFill>
                        </a:rPr>
                        <a:t>3</a:t>
                      </a:r>
                    </a:p>
                  </a:txBody>
                  <a:tcPr>
                    <a:solidFill>
                      <a:schemeClr val="accent6"/>
                    </a:solidFill>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155779929"/>
                  </a:ext>
                </a:extLst>
              </a:tr>
            </a:tbl>
          </a:graphicData>
        </a:graphic>
      </p:graphicFrame>
      <p:graphicFrame>
        <p:nvGraphicFramePr>
          <p:cNvPr id="9" name="Table 8"/>
          <p:cNvGraphicFramePr>
            <a:graphicFrameLocks noGrp="1"/>
          </p:cNvGraphicFramePr>
          <p:nvPr>
            <p:extLst/>
          </p:nvPr>
        </p:nvGraphicFramePr>
        <p:xfrm>
          <a:off x="3084042" y="4722045"/>
          <a:ext cx="1362716" cy="1315432"/>
        </p:xfrm>
        <a:graphic>
          <a:graphicData uri="http://schemas.openxmlformats.org/drawingml/2006/table">
            <a:tbl>
              <a:tblPr firstRow="1" bandRow="1">
                <a:tableStyleId>{5C22544A-7EE6-4342-B048-85BDC9FD1C3A}</a:tableStyleId>
              </a:tblPr>
              <a:tblGrid>
                <a:gridCol w="340679">
                  <a:extLst>
                    <a:ext uri="{9D8B030D-6E8A-4147-A177-3AD203B41FA5}">
                      <a16:colId xmlns:a16="http://schemas.microsoft.com/office/drawing/2014/main" val="2587072686"/>
                    </a:ext>
                  </a:extLst>
                </a:gridCol>
                <a:gridCol w="340679">
                  <a:extLst>
                    <a:ext uri="{9D8B030D-6E8A-4147-A177-3AD203B41FA5}">
                      <a16:colId xmlns:a16="http://schemas.microsoft.com/office/drawing/2014/main" val="1503124902"/>
                    </a:ext>
                  </a:extLst>
                </a:gridCol>
                <a:gridCol w="340679">
                  <a:extLst>
                    <a:ext uri="{9D8B030D-6E8A-4147-A177-3AD203B41FA5}">
                      <a16:colId xmlns:a16="http://schemas.microsoft.com/office/drawing/2014/main" val="704408810"/>
                    </a:ext>
                  </a:extLst>
                </a:gridCol>
                <a:gridCol w="340679">
                  <a:extLst>
                    <a:ext uri="{9D8B030D-6E8A-4147-A177-3AD203B41FA5}">
                      <a16:colId xmlns:a16="http://schemas.microsoft.com/office/drawing/2014/main" val="2450156802"/>
                    </a:ext>
                  </a:extLst>
                </a:gridCol>
              </a:tblGrid>
              <a:tr h="328858">
                <a:tc>
                  <a:txBody>
                    <a:bodyPr/>
                    <a:lstStyle/>
                    <a:p>
                      <a:endParaRPr lang="en-US" sz="1200" dirty="0"/>
                    </a:p>
                  </a:txBody>
                  <a:tcPr/>
                </a:tc>
                <a:tc>
                  <a:txBody>
                    <a:bodyPr/>
                    <a:lstStyle/>
                    <a:p>
                      <a:r>
                        <a:rPr lang="en-US" sz="1200" dirty="0"/>
                        <a:t>V</a:t>
                      </a:r>
                      <a:r>
                        <a:rPr lang="en-US" sz="1200" baseline="-25000" dirty="0"/>
                        <a:t>1</a:t>
                      </a:r>
                    </a:p>
                  </a:txBody>
                  <a:tcPr/>
                </a:tc>
                <a:tc>
                  <a:txBody>
                    <a:bodyPr/>
                    <a:lstStyle/>
                    <a:p>
                      <a:r>
                        <a:rPr lang="en-US" sz="1200" dirty="0"/>
                        <a:t>V</a:t>
                      </a:r>
                      <a:r>
                        <a:rPr lang="en-US" sz="1200" baseline="-25000" dirty="0"/>
                        <a:t>2</a:t>
                      </a:r>
                    </a:p>
                  </a:txBody>
                  <a:tcPr/>
                </a:tc>
                <a:tc>
                  <a:txBody>
                    <a:bodyPr/>
                    <a:lstStyle/>
                    <a:p>
                      <a:r>
                        <a:rPr lang="en-US" sz="1200" dirty="0"/>
                        <a:t>V</a:t>
                      </a:r>
                      <a:r>
                        <a:rPr lang="en-US" sz="1200" baseline="-25000" dirty="0"/>
                        <a:t>3</a:t>
                      </a:r>
                    </a:p>
                  </a:txBody>
                  <a:tcPr/>
                </a:tc>
                <a:extLst>
                  <a:ext uri="{0D108BD9-81ED-4DB2-BD59-A6C34878D82A}">
                    <a16:rowId xmlns:a16="http://schemas.microsoft.com/office/drawing/2014/main" val="552339785"/>
                  </a:ext>
                </a:extLst>
              </a:tr>
              <a:tr h="328858">
                <a:tc>
                  <a:txBody>
                    <a:bodyPr/>
                    <a:lstStyle/>
                    <a:p>
                      <a:r>
                        <a:rPr lang="en-US" sz="1200" dirty="0">
                          <a:solidFill>
                            <a:schemeClr val="bg1"/>
                          </a:solidFill>
                        </a:rPr>
                        <a:t>U</a:t>
                      </a:r>
                      <a:r>
                        <a:rPr lang="en-US" sz="1200" baseline="-25000" dirty="0">
                          <a:solidFill>
                            <a:schemeClr val="bg1"/>
                          </a:solidFill>
                        </a:rPr>
                        <a:t>1</a:t>
                      </a:r>
                    </a:p>
                  </a:txBody>
                  <a:tcPr>
                    <a:solidFill>
                      <a:schemeClr val="accent1"/>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225199339"/>
                  </a:ext>
                </a:extLst>
              </a:tr>
              <a:tr h="328858">
                <a:tc>
                  <a:txBody>
                    <a:bodyPr/>
                    <a:lstStyle/>
                    <a:p>
                      <a:r>
                        <a:rPr lang="en-US" sz="1200" dirty="0">
                          <a:solidFill>
                            <a:schemeClr val="bg1"/>
                          </a:solidFill>
                        </a:rPr>
                        <a:t>U</a:t>
                      </a:r>
                      <a:r>
                        <a:rPr lang="en-US" sz="1200" baseline="-25000" dirty="0">
                          <a:solidFill>
                            <a:schemeClr val="bg1"/>
                          </a:solidFill>
                        </a:rPr>
                        <a:t>2</a:t>
                      </a:r>
                    </a:p>
                  </a:txBody>
                  <a:tcPr>
                    <a:solidFill>
                      <a:schemeClr val="accent1"/>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3155779929"/>
                  </a:ext>
                </a:extLst>
              </a:tr>
              <a:tr h="328858">
                <a:tc>
                  <a:txBody>
                    <a:bodyPr/>
                    <a:lstStyle/>
                    <a:p>
                      <a:r>
                        <a:rPr lang="en-US" sz="1200" dirty="0">
                          <a:solidFill>
                            <a:schemeClr val="bg1"/>
                          </a:solidFill>
                        </a:rPr>
                        <a:t>U</a:t>
                      </a:r>
                      <a:r>
                        <a:rPr lang="en-US" sz="1200" baseline="-25000" dirty="0">
                          <a:solidFill>
                            <a:schemeClr val="bg1"/>
                          </a:solidFill>
                        </a:rPr>
                        <a:t>3</a:t>
                      </a:r>
                    </a:p>
                  </a:txBody>
                  <a:tcPr>
                    <a:solidFill>
                      <a:schemeClr val="accent1"/>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bl>
          </a:graphicData>
        </a:graphic>
      </p:graphicFrame>
      <p:grpSp>
        <p:nvGrpSpPr>
          <p:cNvPr id="10" name="Group 9"/>
          <p:cNvGrpSpPr/>
          <p:nvPr/>
        </p:nvGrpSpPr>
        <p:grpSpPr>
          <a:xfrm>
            <a:off x="2666264" y="1414628"/>
            <a:ext cx="394446" cy="4025153"/>
            <a:chOff x="2492189" y="1631577"/>
            <a:chExt cx="394446" cy="4025153"/>
          </a:xfrm>
        </p:grpSpPr>
        <p:cxnSp>
          <p:nvCxnSpPr>
            <p:cNvPr id="11" name="Straight Connector 10"/>
            <p:cNvCxnSpPr/>
            <p:nvPr/>
          </p:nvCxnSpPr>
          <p:spPr>
            <a:xfrm>
              <a:off x="2492189" y="1631577"/>
              <a:ext cx="0" cy="4025153"/>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2492189" y="1631577"/>
              <a:ext cx="394446"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2492189" y="5656730"/>
              <a:ext cx="39444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92189" y="3612777"/>
              <a:ext cx="394446" cy="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sp>
        <p:nvSpPr>
          <p:cNvPr id="15" name="TextBox 14"/>
          <p:cNvSpPr txBox="1"/>
          <p:nvPr/>
        </p:nvSpPr>
        <p:spPr>
          <a:xfrm>
            <a:off x="627792" y="4221007"/>
            <a:ext cx="1683911" cy="646331"/>
          </a:xfrm>
          <a:prstGeom prst="rect">
            <a:avLst/>
          </a:prstGeom>
          <a:noFill/>
        </p:spPr>
        <p:txBody>
          <a:bodyPr wrap="square" rtlCol="0">
            <a:spAutoFit/>
          </a:bodyPr>
          <a:lstStyle/>
          <a:p>
            <a:pPr algn="ctr"/>
            <a:r>
              <a:rPr lang="en-US" dirty="0"/>
              <a:t>User Product Matrix</a:t>
            </a:r>
          </a:p>
        </p:txBody>
      </p:sp>
      <p:sp>
        <p:nvSpPr>
          <p:cNvPr id="16" name="TextBox 15"/>
          <p:cNvSpPr txBox="1"/>
          <p:nvPr/>
        </p:nvSpPr>
        <p:spPr>
          <a:xfrm>
            <a:off x="3263392" y="594696"/>
            <a:ext cx="1023357" cy="369332"/>
          </a:xfrm>
          <a:prstGeom prst="rect">
            <a:avLst/>
          </a:prstGeom>
          <a:noFill/>
        </p:spPr>
        <p:txBody>
          <a:bodyPr wrap="none" rtlCol="0">
            <a:spAutoFit/>
          </a:bodyPr>
          <a:lstStyle/>
          <a:p>
            <a:r>
              <a:rPr lang="en-US" dirty="0"/>
              <a:t>Category</a:t>
            </a:r>
          </a:p>
        </p:txBody>
      </p:sp>
      <p:sp>
        <p:nvSpPr>
          <p:cNvPr id="17" name="TextBox 16"/>
          <p:cNvSpPr txBox="1"/>
          <p:nvPr/>
        </p:nvSpPr>
        <p:spPr>
          <a:xfrm>
            <a:off x="3179443" y="2536149"/>
            <a:ext cx="1428724" cy="369332"/>
          </a:xfrm>
          <a:prstGeom prst="rect">
            <a:avLst/>
          </a:prstGeom>
          <a:noFill/>
        </p:spPr>
        <p:txBody>
          <a:bodyPr wrap="none" rtlCol="0">
            <a:spAutoFit/>
          </a:bodyPr>
          <a:lstStyle/>
          <a:p>
            <a:pPr algn="ctr"/>
            <a:r>
              <a:rPr lang="en-US" dirty="0"/>
              <a:t>Sub-category</a:t>
            </a:r>
          </a:p>
        </p:txBody>
      </p:sp>
      <p:sp>
        <p:nvSpPr>
          <p:cNvPr id="18" name="TextBox 17"/>
          <p:cNvSpPr txBox="1"/>
          <p:nvPr/>
        </p:nvSpPr>
        <p:spPr>
          <a:xfrm>
            <a:off x="3167485" y="4362522"/>
            <a:ext cx="1416029" cy="369332"/>
          </a:xfrm>
          <a:prstGeom prst="rect">
            <a:avLst/>
          </a:prstGeom>
          <a:noFill/>
        </p:spPr>
        <p:txBody>
          <a:bodyPr wrap="none" rtlCol="0">
            <a:spAutoFit/>
          </a:bodyPr>
          <a:lstStyle/>
          <a:p>
            <a:r>
              <a:rPr lang="en-US" dirty="0"/>
              <a:t>Product Type</a:t>
            </a:r>
          </a:p>
        </p:txBody>
      </p:sp>
      <mc:AlternateContent xmlns:mc="http://schemas.openxmlformats.org/markup-compatibility/2006" xmlns:a14="http://schemas.microsoft.com/office/drawing/2010/main">
        <mc:Choice Requires="a14">
          <p:sp>
            <p:nvSpPr>
              <p:cNvPr id="19" name="TextBox 18"/>
              <p:cNvSpPr txBox="1"/>
              <p:nvPr/>
            </p:nvSpPr>
            <p:spPr>
              <a:xfrm>
                <a:off x="6433546" y="1407269"/>
                <a:ext cx="20574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𝑆𝑖𝑚</m:t>
                      </m:r>
                      <m:r>
                        <a:rPr lang="en-US" sz="2400" b="0" i="1" baseline="-25000" smtClean="0">
                          <a:latin typeface="Cambria Math" panose="02040503050406030204" pitchFamily="18" charset="0"/>
                        </a:rPr>
                        <m:t>𝑐𝑜𝑠</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𝐶</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433546" y="1407269"/>
                <a:ext cx="205742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465890" y="3321570"/>
                <a:ext cx="239649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𝑆𝑖𝑚</m:t>
                      </m:r>
                      <m:r>
                        <a:rPr lang="en-US" sz="2400" b="0" i="1" baseline="-25000" smtClean="0">
                          <a:latin typeface="Cambria Math" panose="02040503050406030204" pitchFamily="18" charset="0"/>
                        </a:rPr>
                        <m:t>𝑐𝑜𝑠</m:t>
                      </m:r>
                      <m:d>
                        <m:dPr>
                          <m:ctrlPr>
                            <a:rPr lang="en-US" sz="2400" i="1">
                              <a:latin typeface="Cambria Math" panose="02040503050406030204" pitchFamily="18" charset="0"/>
                            </a:rPr>
                          </m:ctrlPr>
                        </m:dPr>
                        <m:e>
                          <m:r>
                            <a:rPr lang="en-US" sz="2400" b="0" i="1" smtClean="0">
                              <a:latin typeface="Cambria Math" panose="02040503050406030204" pitchFamily="18" charset="0"/>
                            </a:rPr>
                            <m:t>𝑆</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1</m:t>
                              </m:r>
                            </m:sub>
                          </m:sSub>
                          <m:r>
                            <a:rPr lang="en-US" sz="2400">
                              <a:latin typeface="Cambria Math" panose="02040503050406030204" pitchFamily="18" charset="0"/>
                            </a:rPr>
                            <m:t>,</m:t>
                          </m:r>
                          <m:r>
                            <a:rPr lang="en-US" sz="2400" b="0" i="1" smtClean="0">
                              <a:latin typeface="Cambria Math" panose="02040503050406030204" pitchFamily="18" charset="0"/>
                            </a:rPr>
                            <m:t>𝑆</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20" name="Rectangle 19"/>
              <p:cNvSpPr>
                <a:spLocks noRot="1" noChangeAspect="1" noMove="1" noResize="1" noEditPoints="1" noAdjustHandles="1" noChangeArrowheads="1" noChangeShapeType="1" noTextEdit="1"/>
              </p:cNvSpPr>
              <p:nvPr/>
            </p:nvSpPr>
            <p:spPr>
              <a:xfrm>
                <a:off x="6465890" y="3321570"/>
                <a:ext cx="239649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6465890" y="5120844"/>
                <a:ext cx="21047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𝑆𝑖𝑚</m:t>
                      </m:r>
                      <m:r>
                        <a:rPr lang="en-US" sz="2400" b="0" i="1" baseline="-25000" smtClean="0">
                          <a:latin typeface="Cambria Math" panose="02040503050406030204" pitchFamily="18" charset="0"/>
                        </a:rPr>
                        <m:t>𝑐𝑜𝑠</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6465890" y="5120844"/>
                <a:ext cx="2104743" cy="461665"/>
              </a:xfrm>
              <a:prstGeom prst="rect">
                <a:avLst/>
              </a:prstGeom>
              <a:blipFill>
                <a:blip r:embed="rId5"/>
                <a:stretch>
                  <a:fillRect b="-1316"/>
                </a:stretch>
              </a:blipFill>
            </p:spPr>
            <p:txBody>
              <a:bodyPr/>
              <a:lstStyle/>
              <a:p>
                <a:r>
                  <a:rPr lang="en-US">
                    <a:noFill/>
                  </a:rPr>
                  <a:t> </a:t>
                </a:r>
              </a:p>
            </p:txBody>
          </p:sp>
        </mc:Fallback>
      </mc:AlternateContent>
      <p:cxnSp>
        <p:nvCxnSpPr>
          <p:cNvPr id="22" name="Straight Arrow Connector 21"/>
          <p:cNvCxnSpPr>
            <a:cxnSpLocks/>
          </p:cNvCxnSpPr>
          <p:nvPr/>
        </p:nvCxnSpPr>
        <p:spPr>
          <a:xfrm>
            <a:off x="8353614" y="1658802"/>
            <a:ext cx="2203859" cy="148771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cxnSpLocks/>
          </p:cNvCxnSpPr>
          <p:nvPr/>
        </p:nvCxnSpPr>
        <p:spPr>
          <a:xfrm flipV="1">
            <a:off x="8281258" y="3668967"/>
            <a:ext cx="2409605" cy="17473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8708757" y="3578894"/>
            <a:ext cx="1556273" cy="442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9119650" y="1782406"/>
                <a:ext cx="5953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𝑐</m:t>
                          </m:r>
                        </m:sub>
                      </m:sSub>
                    </m:oMath>
                  </m:oMathPara>
                </a14:m>
                <a:endParaRPr lang="en-US" sz="2400" dirty="0"/>
              </a:p>
            </p:txBody>
          </p:sp>
        </mc:Choice>
        <mc:Fallback xmlns="">
          <p:sp>
            <p:nvSpPr>
              <p:cNvPr id="25" name="Rectangle 24"/>
              <p:cNvSpPr>
                <a:spLocks noRot="1" noChangeAspect="1" noMove="1" noResize="1" noEditPoints="1" noAdjustHandles="1" noChangeArrowheads="1" noChangeShapeType="1" noTextEdit="1"/>
              </p:cNvSpPr>
              <p:nvPr/>
            </p:nvSpPr>
            <p:spPr>
              <a:xfrm>
                <a:off x="9119650" y="1782406"/>
                <a:ext cx="59535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9065148" y="3113827"/>
                <a:ext cx="7043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𝑠𝑐</m:t>
                          </m:r>
                        </m:sub>
                      </m:sSub>
                    </m:oMath>
                  </m:oMathPara>
                </a14:m>
                <a:endParaRPr lang="en-US" sz="2400" dirty="0"/>
              </a:p>
            </p:txBody>
          </p:sp>
        </mc:Choice>
        <mc:Fallback xmlns="">
          <p:sp>
            <p:nvSpPr>
              <p:cNvPr id="26" name="Rectangle 25"/>
              <p:cNvSpPr>
                <a:spLocks noRot="1" noChangeAspect="1" noMove="1" noResize="1" noEditPoints="1" noAdjustHandles="1" noChangeArrowheads="1" noChangeShapeType="1" noTextEdit="1"/>
              </p:cNvSpPr>
              <p:nvPr/>
            </p:nvSpPr>
            <p:spPr>
              <a:xfrm>
                <a:off x="9065148" y="3113827"/>
                <a:ext cx="70435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9253379" y="4540318"/>
                <a:ext cx="618246" cy="490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𝑝</m:t>
                          </m:r>
                        </m:sub>
                      </m:sSub>
                    </m:oMath>
                  </m:oMathPara>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9253379" y="4540318"/>
                <a:ext cx="618246" cy="490199"/>
              </a:xfrm>
              <a:prstGeom prst="rect">
                <a:avLst/>
              </a:prstGeom>
              <a:blipFill>
                <a:blip r:embed="rId8"/>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10285072" y="3187721"/>
                <a:ext cx="18614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𝑆𝑖𝑚</m:t>
                      </m:r>
                      <m:r>
                        <a:rPr lang="en-US" sz="2400" b="0" i="1" baseline="-25000" smtClean="0">
                          <a:latin typeface="Cambria Math" panose="02040503050406030204" pitchFamily="18" charset="0"/>
                        </a:rPr>
                        <m:t>𝑝</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b="0" i="1" smtClean="0">
                                  <a:latin typeface="Cambria Math" panose="02040503050406030204" pitchFamily="18" charset="0"/>
                                </a:rPr>
                                <m:t>2</m:t>
                              </m:r>
                            </m:sub>
                          </m:sSub>
                        </m:e>
                      </m:d>
                    </m:oMath>
                  </m:oMathPara>
                </a14:m>
                <a:endParaRPr lang="en-US" sz="2400" dirty="0"/>
              </a:p>
            </p:txBody>
          </p:sp>
        </mc:Choice>
        <mc:Fallback xmlns="">
          <p:sp>
            <p:nvSpPr>
              <p:cNvPr id="28" name="Rectangle 27"/>
              <p:cNvSpPr>
                <a:spLocks noRot="1" noChangeAspect="1" noMove="1" noResize="1" noEditPoints="1" noAdjustHandles="1" noChangeArrowheads="1" noChangeShapeType="1" noTextEdit="1"/>
              </p:cNvSpPr>
              <p:nvPr/>
            </p:nvSpPr>
            <p:spPr>
              <a:xfrm>
                <a:off x="10285072" y="3187721"/>
                <a:ext cx="1861471" cy="461665"/>
              </a:xfrm>
              <a:prstGeom prst="rect">
                <a:avLst/>
              </a:prstGeom>
              <a:blipFill>
                <a:blip r:embed="rId9"/>
                <a:stretch>
                  <a:fillRect b="-11842"/>
                </a:stretch>
              </a:blipFill>
            </p:spPr>
            <p:txBody>
              <a:bodyPr/>
              <a:lstStyle/>
              <a:p>
                <a:r>
                  <a:rPr lang="en-US">
                    <a:noFill/>
                  </a:rPr>
                  <a:t> </a:t>
                </a:r>
              </a:p>
            </p:txBody>
          </p:sp>
        </mc:Fallback>
      </mc:AlternateContent>
      <p:sp>
        <p:nvSpPr>
          <p:cNvPr id="36" name="TextBox 35"/>
          <p:cNvSpPr txBox="1"/>
          <p:nvPr/>
        </p:nvSpPr>
        <p:spPr>
          <a:xfrm>
            <a:off x="4702190" y="972054"/>
            <a:ext cx="1455960" cy="707886"/>
          </a:xfrm>
          <a:prstGeom prst="rect">
            <a:avLst/>
          </a:prstGeom>
          <a:noFill/>
        </p:spPr>
        <p:txBody>
          <a:bodyPr wrap="square" rtlCol="0">
            <a:spAutoFit/>
          </a:bodyPr>
          <a:lstStyle/>
          <a:p>
            <a:pPr algn="ctr"/>
            <a:r>
              <a:rPr lang="en-US" sz="2000" b="1" dirty="0">
                <a:solidFill>
                  <a:srgbClr val="C00000"/>
                </a:solidFill>
              </a:rPr>
              <a:t>Cosine Similarity</a:t>
            </a:r>
          </a:p>
        </p:txBody>
      </p:sp>
      <p:graphicFrame>
        <p:nvGraphicFramePr>
          <p:cNvPr id="49" name="Table 48">
            <a:extLst>
              <a:ext uri="{FF2B5EF4-FFF2-40B4-BE49-F238E27FC236}">
                <a16:creationId xmlns:a16="http://schemas.microsoft.com/office/drawing/2014/main" id="{98D65A22-5AB1-4C29-A53C-148010E1C1E8}"/>
              </a:ext>
            </a:extLst>
          </p:cNvPr>
          <p:cNvGraphicFramePr>
            <a:graphicFrameLocks noGrp="1"/>
          </p:cNvGraphicFramePr>
          <p:nvPr>
            <p:extLst>
              <p:ext uri="{D42A27DB-BD31-4B8C-83A1-F6EECF244321}">
                <p14:modId xmlns:p14="http://schemas.microsoft.com/office/powerpoint/2010/main" val="1092725324"/>
              </p:ext>
            </p:extLst>
          </p:nvPr>
        </p:nvGraphicFramePr>
        <p:xfrm>
          <a:off x="640079" y="2339640"/>
          <a:ext cx="1701232" cy="1713904"/>
        </p:xfrm>
        <a:graphic>
          <a:graphicData uri="http://schemas.openxmlformats.org/drawingml/2006/table">
            <a:tbl>
              <a:tblPr firstRow="1" bandRow="1">
                <a:tableStyleId>{00A15C55-8517-42AA-B614-E9B94910E393}</a:tableStyleId>
              </a:tblPr>
              <a:tblGrid>
                <a:gridCol w="425308">
                  <a:extLst>
                    <a:ext uri="{9D8B030D-6E8A-4147-A177-3AD203B41FA5}">
                      <a16:colId xmlns:a16="http://schemas.microsoft.com/office/drawing/2014/main" val="2587072686"/>
                    </a:ext>
                  </a:extLst>
                </a:gridCol>
                <a:gridCol w="425308">
                  <a:extLst>
                    <a:ext uri="{9D8B030D-6E8A-4147-A177-3AD203B41FA5}">
                      <a16:colId xmlns:a16="http://schemas.microsoft.com/office/drawing/2014/main" val="1503124902"/>
                    </a:ext>
                  </a:extLst>
                </a:gridCol>
                <a:gridCol w="425308">
                  <a:extLst>
                    <a:ext uri="{9D8B030D-6E8A-4147-A177-3AD203B41FA5}">
                      <a16:colId xmlns:a16="http://schemas.microsoft.com/office/drawing/2014/main" val="704408810"/>
                    </a:ext>
                  </a:extLst>
                </a:gridCol>
                <a:gridCol w="425308">
                  <a:extLst>
                    <a:ext uri="{9D8B030D-6E8A-4147-A177-3AD203B41FA5}">
                      <a16:colId xmlns:a16="http://schemas.microsoft.com/office/drawing/2014/main" val="2450156802"/>
                    </a:ext>
                  </a:extLst>
                </a:gridCol>
              </a:tblGrid>
              <a:tr h="428476">
                <a:tc>
                  <a:txBody>
                    <a:bodyPr/>
                    <a:lstStyle/>
                    <a:p>
                      <a:endParaRPr lang="en-US" sz="1600" dirty="0"/>
                    </a:p>
                  </a:txBody>
                  <a:tcPr/>
                </a:tc>
                <a:tc>
                  <a:txBody>
                    <a:bodyPr/>
                    <a:lstStyle/>
                    <a:p>
                      <a:r>
                        <a:rPr lang="en-US" sz="1600" dirty="0"/>
                        <a:t>p</a:t>
                      </a:r>
                      <a:r>
                        <a:rPr lang="en-US" sz="1600" baseline="-25000" dirty="0"/>
                        <a:t>1</a:t>
                      </a:r>
                    </a:p>
                  </a:txBody>
                  <a:tcPr/>
                </a:tc>
                <a:tc>
                  <a:txBody>
                    <a:bodyPr/>
                    <a:lstStyle/>
                    <a:p>
                      <a:r>
                        <a:rPr lang="en-US" sz="1600" dirty="0"/>
                        <a:t>p</a:t>
                      </a:r>
                      <a:r>
                        <a:rPr lang="en-US" sz="1600" baseline="-25000" dirty="0"/>
                        <a:t>2</a:t>
                      </a:r>
                    </a:p>
                  </a:txBody>
                  <a:tcPr/>
                </a:tc>
                <a:tc>
                  <a:txBody>
                    <a:bodyPr/>
                    <a:lstStyle/>
                    <a:p>
                      <a:r>
                        <a:rPr lang="en-US" sz="1600" dirty="0"/>
                        <a:t>p</a:t>
                      </a:r>
                      <a:r>
                        <a:rPr lang="en-US" sz="1600" baseline="-25000" dirty="0"/>
                        <a:t>3</a:t>
                      </a:r>
                    </a:p>
                  </a:txBody>
                  <a:tcPr/>
                </a:tc>
                <a:extLst>
                  <a:ext uri="{0D108BD9-81ED-4DB2-BD59-A6C34878D82A}">
                    <a16:rowId xmlns:a16="http://schemas.microsoft.com/office/drawing/2014/main" val="552339785"/>
                  </a:ext>
                </a:extLst>
              </a:tr>
              <a:tr h="428476">
                <a:tc>
                  <a:txBody>
                    <a:bodyPr/>
                    <a:lstStyle/>
                    <a:p>
                      <a:r>
                        <a:rPr lang="en-US" sz="1600" dirty="0"/>
                        <a:t>U</a:t>
                      </a:r>
                      <a:r>
                        <a:rPr lang="en-US" sz="1600" baseline="-25000" dirty="0"/>
                        <a:t>1</a:t>
                      </a:r>
                      <a:endParaRPr lang="en-US" sz="1600" baseline="-25000" dirty="0">
                        <a:solidFill>
                          <a:schemeClr val="bg1"/>
                        </a:solidFill>
                      </a:endParaRPr>
                    </a:p>
                  </a:txBody>
                  <a:tcPr/>
                </a:tc>
                <a:tc>
                  <a:txBody>
                    <a:bodyPr/>
                    <a:lstStyle/>
                    <a:p>
                      <a:r>
                        <a:rPr lang="en-US" sz="1400" dirty="0"/>
                        <a:t>0.4</a:t>
                      </a:r>
                    </a:p>
                  </a:txBody>
                  <a:tcPr/>
                </a:tc>
                <a:tc>
                  <a:txBody>
                    <a:bodyPr/>
                    <a:lstStyle/>
                    <a:p>
                      <a:r>
                        <a:rPr lang="en-US" sz="1400" dirty="0"/>
                        <a:t>0.5</a:t>
                      </a:r>
                    </a:p>
                  </a:txBody>
                  <a:tcPr/>
                </a:tc>
                <a:tc>
                  <a:txBody>
                    <a:bodyPr/>
                    <a:lstStyle/>
                    <a:p>
                      <a:r>
                        <a:rPr lang="en-US" sz="1400" dirty="0"/>
                        <a:t>0.1</a:t>
                      </a:r>
                      <a:endParaRPr lang="en-US" sz="1600" dirty="0"/>
                    </a:p>
                  </a:txBody>
                  <a:tcPr/>
                </a:tc>
                <a:extLst>
                  <a:ext uri="{0D108BD9-81ED-4DB2-BD59-A6C34878D82A}">
                    <a16:rowId xmlns:a16="http://schemas.microsoft.com/office/drawing/2014/main" val="1225199339"/>
                  </a:ext>
                </a:extLst>
              </a:tr>
              <a:tr h="428476">
                <a:tc>
                  <a:txBody>
                    <a:bodyPr/>
                    <a:lstStyle/>
                    <a:p>
                      <a:r>
                        <a:rPr lang="en-US" sz="1600" dirty="0"/>
                        <a:t>U</a:t>
                      </a:r>
                      <a:r>
                        <a:rPr lang="en-US" sz="1600" baseline="-25000" dirty="0"/>
                        <a:t>2</a:t>
                      </a:r>
                      <a:endParaRPr lang="en-US" sz="1600" baseline="-25000" dirty="0">
                        <a:solidFill>
                          <a:schemeClr val="bg1"/>
                        </a:solidFill>
                      </a:endParaRPr>
                    </a:p>
                  </a:txBody>
                  <a:tcPr/>
                </a:tc>
                <a:tc>
                  <a:txBody>
                    <a:bodyPr/>
                    <a:lstStyle/>
                    <a:p>
                      <a:r>
                        <a:rPr lang="en-US" sz="1400" dirty="0"/>
                        <a:t>0.6</a:t>
                      </a:r>
                    </a:p>
                  </a:txBody>
                  <a:tcPr/>
                </a:tc>
                <a:tc>
                  <a:txBody>
                    <a:bodyPr/>
                    <a:lstStyle/>
                    <a:p>
                      <a:r>
                        <a:rPr lang="en-US" sz="1400" dirty="0"/>
                        <a:t>0.2</a:t>
                      </a:r>
                    </a:p>
                  </a:txBody>
                  <a:tcPr/>
                </a:tc>
                <a:tc>
                  <a:txBody>
                    <a:bodyPr/>
                    <a:lstStyle/>
                    <a:p>
                      <a:r>
                        <a:rPr lang="en-US" sz="1400" dirty="0"/>
                        <a:t>0.2</a:t>
                      </a:r>
                    </a:p>
                  </a:txBody>
                  <a:tcPr/>
                </a:tc>
                <a:extLst>
                  <a:ext uri="{0D108BD9-81ED-4DB2-BD59-A6C34878D82A}">
                    <a16:rowId xmlns:a16="http://schemas.microsoft.com/office/drawing/2014/main" val="3155779929"/>
                  </a:ext>
                </a:extLst>
              </a:tr>
              <a:tr h="428476">
                <a:tc>
                  <a:txBody>
                    <a:bodyPr/>
                    <a:lstStyle/>
                    <a:p>
                      <a:r>
                        <a:rPr lang="en-US" sz="1600" dirty="0"/>
                        <a:t>U</a:t>
                      </a:r>
                      <a:r>
                        <a:rPr lang="en-US" sz="1600" baseline="-25000" dirty="0"/>
                        <a:t>3</a:t>
                      </a:r>
                      <a:endParaRPr lang="en-US" sz="1600" baseline="-25000" dirty="0">
                        <a:solidFill>
                          <a:schemeClr val="bg1"/>
                        </a:solidFill>
                      </a:endParaRPr>
                    </a:p>
                  </a:txBody>
                  <a:tcPr/>
                </a:tc>
                <a:tc>
                  <a:txBody>
                    <a:bodyPr/>
                    <a:lstStyle/>
                    <a:p>
                      <a:r>
                        <a:rPr lang="en-US" sz="1400" dirty="0"/>
                        <a:t>0.0</a:t>
                      </a:r>
                    </a:p>
                  </a:txBody>
                  <a:tcPr/>
                </a:tc>
                <a:tc>
                  <a:txBody>
                    <a:bodyPr/>
                    <a:lstStyle/>
                    <a:p>
                      <a:r>
                        <a:rPr lang="en-US" sz="1400" dirty="0"/>
                        <a:t>0.7</a:t>
                      </a:r>
                    </a:p>
                  </a:txBody>
                  <a:tcPr/>
                </a:tc>
                <a:tc>
                  <a:txBody>
                    <a:bodyPr/>
                    <a:lstStyle/>
                    <a:p>
                      <a:r>
                        <a:rPr lang="en-US" sz="1400" dirty="0"/>
                        <a:t>0.3</a:t>
                      </a:r>
                    </a:p>
                  </a:txBody>
                  <a:tcPr/>
                </a:tc>
                <a:extLst>
                  <a:ext uri="{0D108BD9-81ED-4DB2-BD59-A6C34878D82A}">
                    <a16:rowId xmlns:a16="http://schemas.microsoft.com/office/drawing/2014/main" val="10003"/>
                  </a:ext>
                </a:extLst>
              </a:tr>
            </a:tbl>
          </a:graphicData>
        </a:graphic>
      </p:graphicFrame>
      <p:sp>
        <p:nvSpPr>
          <p:cNvPr id="51" name="Rectangle 50">
            <a:extLst>
              <a:ext uri="{FF2B5EF4-FFF2-40B4-BE49-F238E27FC236}">
                <a16:creationId xmlns:a16="http://schemas.microsoft.com/office/drawing/2014/main" id="{05346A58-DCE8-4A70-ABDE-38D504AB2A23}"/>
              </a:ext>
            </a:extLst>
          </p:cNvPr>
          <p:cNvSpPr/>
          <p:nvPr/>
        </p:nvSpPr>
        <p:spPr>
          <a:xfrm>
            <a:off x="3399875" y="2898681"/>
            <a:ext cx="800513" cy="143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60823B-29FA-4204-808C-37BC317D1E15}"/>
              </a:ext>
            </a:extLst>
          </p:cNvPr>
          <p:cNvSpPr/>
          <p:nvPr/>
        </p:nvSpPr>
        <p:spPr>
          <a:xfrm>
            <a:off x="3405581" y="968715"/>
            <a:ext cx="800513" cy="143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D5CC2AC-56F9-4C03-890B-07C0EEFDAECE}"/>
              </a:ext>
            </a:extLst>
          </p:cNvPr>
          <p:cNvSpPr/>
          <p:nvPr/>
        </p:nvSpPr>
        <p:spPr>
          <a:xfrm>
            <a:off x="3411477" y="4676525"/>
            <a:ext cx="800513" cy="143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A4F13D-E3E5-469D-8E48-62C688DF3867}"/>
              </a:ext>
            </a:extLst>
          </p:cNvPr>
          <p:cNvSpPr/>
          <p:nvPr/>
        </p:nvSpPr>
        <p:spPr>
          <a:xfrm>
            <a:off x="957129" y="2228039"/>
            <a:ext cx="1084266" cy="19929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E980060F-35A0-4C99-94D7-6FD6E0855455}"/>
              </a:ext>
            </a:extLst>
          </p:cNvPr>
          <p:cNvCxnSpPr>
            <a:cxnSpLocks/>
          </p:cNvCxnSpPr>
          <p:nvPr/>
        </p:nvCxnSpPr>
        <p:spPr>
          <a:xfrm>
            <a:off x="4552678" y="1680328"/>
            <a:ext cx="1920068" cy="159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a16="http://schemas.microsoft.com/office/drawing/2014/main" id="{90A83602-A428-4A6A-8528-A3C129EF5D42}"/>
              </a:ext>
            </a:extLst>
          </p:cNvPr>
          <p:cNvCxnSpPr>
            <a:cxnSpLocks/>
          </p:cNvCxnSpPr>
          <p:nvPr/>
        </p:nvCxnSpPr>
        <p:spPr>
          <a:xfrm flipV="1">
            <a:off x="4554150" y="3579087"/>
            <a:ext cx="2009210" cy="1440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C9EEADE2-EC75-4960-A32E-0EA4A4CC90E7}"/>
              </a:ext>
            </a:extLst>
          </p:cNvPr>
          <p:cNvCxnSpPr>
            <a:cxnSpLocks/>
          </p:cNvCxnSpPr>
          <p:nvPr/>
        </p:nvCxnSpPr>
        <p:spPr>
          <a:xfrm>
            <a:off x="4503099" y="5448521"/>
            <a:ext cx="19964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BF259784-8666-4A71-8B29-578ED2AB7799}"/>
              </a:ext>
            </a:extLst>
          </p:cNvPr>
          <p:cNvSpPr txBox="1"/>
          <p:nvPr/>
        </p:nvSpPr>
        <p:spPr>
          <a:xfrm>
            <a:off x="4752568" y="2832169"/>
            <a:ext cx="1455960" cy="707886"/>
          </a:xfrm>
          <a:prstGeom prst="rect">
            <a:avLst/>
          </a:prstGeom>
          <a:noFill/>
        </p:spPr>
        <p:txBody>
          <a:bodyPr wrap="square" rtlCol="0">
            <a:spAutoFit/>
          </a:bodyPr>
          <a:lstStyle/>
          <a:p>
            <a:pPr algn="ctr"/>
            <a:r>
              <a:rPr lang="en-US" sz="2000" b="1" dirty="0">
                <a:solidFill>
                  <a:srgbClr val="C00000"/>
                </a:solidFill>
              </a:rPr>
              <a:t>Cosine Similarity</a:t>
            </a:r>
          </a:p>
        </p:txBody>
      </p:sp>
      <p:sp>
        <p:nvSpPr>
          <p:cNvPr id="64" name="TextBox 63">
            <a:extLst>
              <a:ext uri="{FF2B5EF4-FFF2-40B4-BE49-F238E27FC236}">
                <a16:creationId xmlns:a16="http://schemas.microsoft.com/office/drawing/2014/main" id="{6E9038EB-0AAC-40E3-9865-1874DF51AC7F}"/>
              </a:ext>
            </a:extLst>
          </p:cNvPr>
          <p:cNvSpPr txBox="1"/>
          <p:nvPr/>
        </p:nvSpPr>
        <p:spPr>
          <a:xfrm>
            <a:off x="4774193" y="4740635"/>
            <a:ext cx="1455960" cy="707886"/>
          </a:xfrm>
          <a:prstGeom prst="rect">
            <a:avLst/>
          </a:prstGeom>
          <a:noFill/>
        </p:spPr>
        <p:txBody>
          <a:bodyPr wrap="square" rtlCol="0">
            <a:spAutoFit/>
          </a:bodyPr>
          <a:lstStyle/>
          <a:p>
            <a:pPr algn="ctr"/>
            <a:r>
              <a:rPr lang="en-US" sz="2000" b="1" dirty="0">
                <a:solidFill>
                  <a:srgbClr val="C00000"/>
                </a:solidFill>
              </a:rPr>
              <a:t>Cosine Similarity</a:t>
            </a:r>
          </a:p>
        </p:txBody>
      </p:sp>
    </p:spTree>
    <p:extLst>
      <p:ext uri="{BB962C8B-B14F-4D97-AF65-F5344CB8AC3E}">
        <p14:creationId xmlns:p14="http://schemas.microsoft.com/office/powerpoint/2010/main" val="101532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5" grpId="0"/>
      <p:bldP spid="26" grpId="0"/>
      <p:bldP spid="27" grpId="0"/>
      <p:bldP spid="28" grpId="0"/>
      <p:bldP spid="36" grpId="0"/>
      <p:bldP spid="51" grpId="0" animBg="1"/>
      <p:bldP spid="55" grpId="0" animBg="1"/>
      <p:bldP spid="57" grpId="0" animBg="1"/>
      <p:bldP spid="63"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C208A-AD91-4B10-94EE-652571C0B2E1}"/>
              </a:ext>
            </a:extLst>
          </p:cNvPr>
          <p:cNvSpPr>
            <a:spLocks noGrp="1"/>
          </p:cNvSpPr>
          <p:nvPr>
            <p:ph type="title"/>
          </p:nvPr>
        </p:nvSpPr>
        <p:spPr/>
        <p:txBody>
          <a:bodyPr>
            <a:normAutofit fontScale="90000"/>
          </a:bodyPr>
          <a:lstStyle/>
          <a:p>
            <a:r>
              <a:rPr lang="en-US" dirty="0"/>
              <a:t>Product based Affinity</a:t>
            </a:r>
          </a:p>
        </p:txBody>
      </p:sp>
      <p:sp>
        <p:nvSpPr>
          <p:cNvPr id="3" name="Content Placeholder 2">
            <a:extLst>
              <a:ext uri="{FF2B5EF4-FFF2-40B4-BE49-F238E27FC236}">
                <a16:creationId xmlns:a16="http://schemas.microsoft.com/office/drawing/2014/main" id="{410E384F-1A20-4A5F-AE3D-49DC1089D655}"/>
              </a:ext>
            </a:extLst>
          </p:cNvPr>
          <p:cNvSpPr>
            <a:spLocks noGrp="1"/>
          </p:cNvSpPr>
          <p:nvPr>
            <p:ph idx="1"/>
          </p:nvPr>
        </p:nvSpPr>
        <p:spPr>
          <a:xfrm>
            <a:off x="140676" y="1044816"/>
            <a:ext cx="11887199" cy="519857"/>
          </a:xfrm>
        </p:spPr>
        <p:txBody>
          <a:bodyPr>
            <a:normAutofit/>
          </a:bodyPr>
          <a:lstStyle/>
          <a:p>
            <a:r>
              <a:rPr lang="en-US" sz="2800" dirty="0"/>
              <a:t>Similar Products can have similar affinity at same location</a:t>
            </a:r>
          </a:p>
        </p:txBody>
      </p:sp>
      <p:sp>
        <p:nvSpPr>
          <p:cNvPr id="4" name="Footer Placeholder 3">
            <a:extLst>
              <a:ext uri="{FF2B5EF4-FFF2-40B4-BE49-F238E27FC236}">
                <a16:creationId xmlns:a16="http://schemas.microsoft.com/office/drawing/2014/main" id="{37285BF0-A9D3-4682-B901-D4FDC3685A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36F8C8-011E-4203-8935-75A2F0E2F92A}"/>
              </a:ext>
            </a:extLst>
          </p:cNvPr>
          <p:cNvSpPr>
            <a:spLocks noGrp="1"/>
          </p:cNvSpPr>
          <p:nvPr>
            <p:ph type="sldNum" sz="quarter" idx="12"/>
          </p:nvPr>
        </p:nvSpPr>
        <p:spPr/>
        <p:txBody>
          <a:bodyPr/>
          <a:lstStyle/>
          <a:p>
            <a:fld id="{34B15879-1642-B348-BD1E-EF3DF0D37267}" type="slidenum">
              <a:rPr lang="en-US" smtClean="0"/>
              <a:t>16</a:t>
            </a:fld>
            <a:endParaRPr lang="en-US"/>
          </a:p>
        </p:txBody>
      </p:sp>
      <p:grpSp>
        <p:nvGrpSpPr>
          <p:cNvPr id="6" name="Group 5">
            <a:extLst>
              <a:ext uri="{FF2B5EF4-FFF2-40B4-BE49-F238E27FC236}">
                <a16:creationId xmlns:a16="http://schemas.microsoft.com/office/drawing/2014/main" id="{C80D0732-CB20-4B5A-81B4-0FF066BDFF0E}"/>
              </a:ext>
            </a:extLst>
          </p:cNvPr>
          <p:cNvGrpSpPr/>
          <p:nvPr/>
        </p:nvGrpSpPr>
        <p:grpSpPr>
          <a:xfrm>
            <a:off x="314290" y="1752604"/>
            <a:ext cx="6877430" cy="2382646"/>
            <a:chOff x="5922982" y="4071975"/>
            <a:chExt cx="6199049" cy="2143308"/>
          </a:xfrm>
        </p:grpSpPr>
        <p:sp>
          <p:nvSpPr>
            <p:cNvPr id="7" name="Right Brace 6">
              <a:extLst>
                <a:ext uri="{FF2B5EF4-FFF2-40B4-BE49-F238E27FC236}">
                  <a16:creationId xmlns:a16="http://schemas.microsoft.com/office/drawing/2014/main" id="{A44E657A-7B1D-4702-82F1-1DC91978FD0C}"/>
                </a:ext>
              </a:extLst>
            </p:cNvPr>
            <p:cNvSpPr/>
            <p:nvPr/>
          </p:nvSpPr>
          <p:spPr>
            <a:xfrm rot="16200000">
              <a:off x="8667615" y="4181858"/>
              <a:ext cx="175303" cy="1438461"/>
            </a:xfrm>
            <a:prstGeom prst="rightBrace">
              <a:avLst>
                <a:gd name="adj1" fmla="val 8333"/>
                <a:gd name="adj2" fmla="val 51923"/>
              </a:avLst>
            </a:prstGeom>
            <a:ln w="28575"/>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pic>
          <p:nvPicPr>
            <p:cNvPr id="8" name="Picture 7">
              <a:extLst>
                <a:ext uri="{FF2B5EF4-FFF2-40B4-BE49-F238E27FC236}">
                  <a16:creationId xmlns:a16="http://schemas.microsoft.com/office/drawing/2014/main" id="{C1CD48C8-CE8E-48EF-AC04-E4F2D9C09331}"/>
                </a:ext>
              </a:extLst>
            </p:cNvPr>
            <p:cNvPicPr>
              <a:picLocks noChangeAspect="1"/>
            </p:cNvPicPr>
            <p:nvPr/>
          </p:nvPicPr>
          <p:blipFill rotWithShape="1">
            <a:blip r:embed="rId3">
              <a:extLst>
                <a:ext uri="{28A0092B-C50C-407E-A947-70E740481C1C}">
                  <a14:useLocalDpi xmlns:a14="http://schemas.microsoft.com/office/drawing/2010/main" val="0"/>
                </a:ext>
              </a:extLst>
            </a:blip>
            <a:srcRect l="1900" t="1213" r="1267" b="12679"/>
            <a:stretch/>
          </p:blipFill>
          <p:spPr>
            <a:xfrm>
              <a:off x="5922982" y="5151283"/>
              <a:ext cx="6111243" cy="1064000"/>
            </a:xfrm>
            <a:prstGeom prst="rect">
              <a:avLst/>
            </a:prstGeom>
          </p:spPr>
        </p:pic>
        <p:sp>
          <p:nvSpPr>
            <p:cNvPr id="9" name="Right Brace 8">
              <a:extLst>
                <a:ext uri="{FF2B5EF4-FFF2-40B4-BE49-F238E27FC236}">
                  <a16:creationId xmlns:a16="http://schemas.microsoft.com/office/drawing/2014/main" id="{23B9D6EA-C765-42EF-8600-6D9921CEA860}"/>
                </a:ext>
              </a:extLst>
            </p:cNvPr>
            <p:cNvSpPr/>
            <p:nvPr/>
          </p:nvSpPr>
          <p:spPr>
            <a:xfrm rot="16200000">
              <a:off x="10902238" y="4154141"/>
              <a:ext cx="175303" cy="1438461"/>
            </a:xfrm>
            <a:prstGeom prst="rightBrace">
              <a:avLst>
                <a:gd name="adj1" fmla="val 8333"/>
                <a:gd name="adj2" fmla="val 51923"/>
              </a:avLst>
            </a:prstGeom>
            <a:ln w="28575"/>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3EFD59D-5E2A-43DB-B04D-34E8312DCD0A}"/>
                </a:ext>
              </a:extLst>
            </p:cNvPr>
            <p:cNvSpPr txBox="1"/>
            <p:nvPr/>
          </p:nvSpPr>
          <p:spPr>
            <a:xfrm>
              <a:off x="7765144" y="4071975"/>
              <a:ext cx="2104166" cy="646331"/>
            </a:xfrm>
            <a:prstGeom prst="rect">
              <a:avLst/>
            </a:prstGeom>
            <a:noFill/>
          </p:spPr>
          <p:txBody>
            <a:bodyPr wrap="none" rtlCol="0">
              <a:spAutoFit/>
            </a:bodyPr>
            <a:lstStyle/>
            <a:p>
              <a:pPr algn="ctr"/>
              <a:r>
                <a:rPr lang="en-US" dirty="0"/>
                <a:t>Normalized product </a:t>
              </a:r>
            </a:p>
            <a:p>
              <a:pPr algn="ctr"/>
              <a:r>
                <a:rPr lang="en-US" dirty="0"/>
                <a:t>similarity</a:t>
              </a:r>
            </a:p>
          </p:txBody>
        </p:sp>
        <p:sp>
          <p:nvSpPr>
            <p:cNvPr id="11" name="TextBox 10">
              <a:extLst>
                <a:ext uri="{FF2B5EF4-FFF2-40B4-BE49-F238E27FC236}">
                  <a16:creationId xmlns:a16="http://schemas.microsoft.com/office/drawing/2014/main" id="{83AA4B62-024C-4DC1-9C56-A4F426DAFD8C}"/>
                </a:ext>
              </a:extLst>
            </p:cNvPr>
            <p:cNvSpPr txBox="1"/>
            <p:nvPr/>
          </p:nvSpPr>
          <p:spPr>
            <a:xfrm>
              <a:off x="10017865" y="4071975"/>
              <a:ext cx="2104166" cy="646331"/>
            </a:xfrm>
            <a:prstGeom prst="rect">
              <a:avLst/>
            </a:prstGeom>
            <a:noFill/>
          </p:spPr>
          <p:txBody>
            <a:bodyPr wrap="none" rtlCol="0">
              <a:spAutoFit/>
            </a:bodyPr>
            <a:lstStyle/>
            <a:p>
              <a:pPr algn="ctr"/>
              <a:r>
                <a:rPr lang="en-US" dirty="0"/>
                <a:t>Normalized product </a:t>
              </a:r>
            </a:p>
            <a:p>
              <a:pPr algn="ctr"/>
              <a:r>
                <a:rPr lang="en-US" dirty="0"/>
                <a:t>browse counts</a:t>
              </a:r>
            </a:p>
          </p:txBody>
        </p:sp>
      </p:grpSp>
      <p:grpSp>
        <p:nvGrpSpPr>
          <p:cNvPr id="34" name="Group 33">
            <a:extLst>
              <a:ext uri="{FF2B5EF4-FFF2-40B4-BE49-F238E27FC236}">
                <a16:creationId xmlns:a16="http://schemas.microsoft.com/office/drawing/2014/main" id="{741931B6-67C4-442B-8E1E-D836F34F4EFF}"/>
              </a:ext>
            </a:extLst>
          </p:cNvPr>
          <p:cNvGrpSpPr/>
          <p:nvPr/>
        </p:nvGrpSpPr>
        <p:grpSpPr>
          <a:xfrm>
            <a:off x="8171040" y="1606725"/>
            <a:ext cx="3420737" cy="3199191"/>
            <a:chOff x="7527169" y="2370705"/>
            <a:chExt cx="4104640" cy="3677920"/>
          </a:xfrm>
        </p:grpSpPr>
        <p:sp>
          <p:nvSpPr>
            <p:cNvPr id="13" name="Oval 12">
              <a:extLst>
                <a:ext uri="{FF2B5EF4-FFF2-40B4-BE49-F238E27FC236}">
                  <a16:creationId xmlns:a16="http://schemas.microsoft.com/office/drawing/2014/main" id="{94286E06-D6E2-41C3-85A6-338D7B6FDB5D}"/>
                </a:ext>
              </a:extLst>
            </p:cNvPr>
            <p:cNvSpPr/>
            <p:nvPr/>
          </p:nvSpPr>
          <p:spPr>
            <a:xfrm>
              <a:off x="7527169" y="2370705"/>
              <a:ext cx="4104640" cy="3677920"/>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E0FDA28-F017-4CC0-A241-443F2321E31D}"/>
                </a:ext>
              </a:extLst>
            </p:cNvPr>
            <p:cNvSpPr/>
            <p:nvPr/>
          </p:nvSpPr>
          <p:spPr>
            <a:xfrm>
              <a:off x="8718821" y="2955555"/>
              <a:ext cx="2319318" cy="2398930"/>
            </a:xfrm>
            <a:prstGeom prst="rect">
              <a:avLst/>
            </a:prstGeom>
            <a:solidFill>
              <a:schemeClr val="tx2">
                <a:lumMod val="7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8511B577-0064-43D2-8831-52D9C425AE03}"/>
                </a:ext>
              </a:extLst>
            </p:cNvPr>
            <p:cNvCxnSpPr/>
            <p:nvPr/>
          </p:nvCxnSpPr>
          <p:spPr>
            <a:xfrm>
              <a:off x="8718821" y="3721984"/>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078CC1-21B7-42F8-BFDD-78ADD0CA108B}"/>
                </a:ext>
              </a:extLst>
            </p:cNvPr>
            <p:cNvCxnSpPr/>
            <p:nvPr/>
          </p:nvCxnSpPr>
          <p:spPr>
            <a:xfrm>
              <a:off x="8718821" y="4548452"/>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9D0539-9D62-4DCC-A1AD-400308B8B7B3}"/>
                </a:ext>
              </a:extLst>
            </p:cNvPr>
            <p:cNvCxnSpPr/>
            <p:nvPr/>
          </p:nvCxnSpPr>
          <p:spPr>
            <a:xfrm>
              <a:off x="943724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3A9A01-12DA-4CE1-97AD-0250759889D5}"/>
                </a:ext>
              </a:extLst>
            </p:cNvPr>
            <p:cNvCxnSpPr/>
            <p:nvPr/>
          </p:nvCxnSpPr>
          <p:spPr>
            <a:xfrm>
              <a:off x="1023988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AD234C06-BD12-4C37-B65F-42371FF6D00B}"/>
              </a:ext>
            </a:extLst>
          </p:cNvPr>
          <p:cNvSpPr txBox="1"/>
          <p:nvPr/>
        </p:nvSpPr>
        <p:spPr>
          <a:xfrm>
            <a:off x="6469302" y="5041021"/>
            <a:ext cx="5900040" cy="492443"/>
          </a:xfrm>
          <a:prstGeom prst="rect">
            <a:avLst/>
          </a:prstGeom>
          <a:noFill/>
        </p:spPr>
        <p:txBody>
          <a:bodyPr wrap="square" rtlCol="0">
            <a:spAutoFit/>
          </a:bodyPr>
          <a:lstStyle/>
          <a:p>
            <a:pPr algn="ctr"/>
            <a:r>
              <a:rPr lang="en-US" sz="2600" dirty="0"/>
              <a:t>Affinity for (</a:t>
            </a:r>
            <a:r>
              <a:rPr lang="en-US" sz="2600" dirty="0" err="1"/>
              <a:t>u,</a:t>
            </a:r>
            <a:r>
              <a:rPr lang="en-US" sz="2600" dirty="0" err="1">
                <a:solidFill>
                  <a:srgbClr val="FF0000"/>
                </a:solidFill>
              </a:rPr>
              <a:t>p’</a:t>
            </a:r>
            <a:r>
              <a:rPr lang="en-US" sz="2600" dirty="0" err="1"/>
              <a:t>,l</a:t>
            </a:r>
            <a:r>
              <a:rPr lang="en-US" sz="2600" dirty="0"/>
              <a:t>) -&gt; Affinity for (</a:t>
            </a:r>
            <a:r>
              <a:rPr lang="en-US" sz="2600" dirty="0" err="1"/>
              <a:t>u,</a:t>
            </a:r>
            <a:r>
              <a:rPr lang="en-US" sz="2600" dirty="0" err="1">
                <a:solidFill>
                  <a:srgbClr val="FF0000"/>
                </a:solidFill>
              </a:rPr>
              <a:t>p</a:t>
            </a:r>
            <a:r>
              <a:rPr lang="en-US" sz="2600" dirty="0" err="1"/>
              <a:t>,l</a:t>
            </a:r>
            <a:r>
              <a:rPr lang="en-US" sz="2600" dirty="0"/>
              <a:t>)</a:t>
            </a:r>
          </a:p>
        </p:txBody>
      </p:sp>
      <p:cxnSp>
        <p:nvCxnSpPr>
          <p:cNvPr id="36" name="Straight Arrow Connector 35">
            <a:extLst>
              <a:ext uri="{FF2B5EF4-FFF2-40B4-BE49-F238E27FC236}">
                <a16:creationId xmlns:a16="http://schemas.microsoft.com/office/drawing/2014/main" id="{318A3AD9-EC21-4C18-928E-60E2D478A344}"/>
              </a:ext>
            </a:extLst>
          </p:cNvPr>
          <p:cNvCxnSpPr/>
          <p:nvPr/>
        </p:nvCxnSpPr>
        <p:spPr>
          <a:xfrm>
            <a:off x="10130582" y="3206320"/>
            <a:ext cx="0" cy="1824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FB9BA18F-A168-42CA-AF7D-96425B1C7ECF}"/>
              </a:ext>
            </a:extLst>
          </p:cNvPr>
          <p:cNvSpPr/>
          <p:nvPr/>
        </p:nvSpPr>
        <p:spPr>
          <a:xfrm>
            <a:off x="10013624" y="2959972"/>
            <a:ext cx="233916" cy="253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60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AD14-CE6A-44A7-B0A3-2283F8B3FC70}"/>
              </a:ext>
            </a:extLst>
          </p:cNvPr>
          <p:cNvSpPr>
            <a:spLocks noGrp="1"/>
          </p:cNvSpPr>
          <p:nvPr>
            <p:ph type="title"/>
          </p:nvPr>
        </p:nvSpPr>
        <p:spPr/>
        <p:txBody>
          <a:bodyPr>
            <a:normAutofit fontScale="90000"/>
          </a:bodyPr>
          <a:lstStyle/>
          <a:p>
            <a:r>
              <a:rPr lang="en-US" dirty="0"/>
              <a:t>Affinity Modeling</a:t>
            </a:r>
          </a:p>
        </p:txBody>
      </p:sp>
      <p:sp>
        <p:nvSpPr>
          <p:cNvPr id="3" name="Footer Placeholder 2">
            <a:extLst>
              <a:ext uri="{FF2B5EF4-FFF2-40B4-BE49-F238E27FC236}">
                <a16:creationId xmlns:a16="http://schemas.microsoft.com/office/drawing/2014/main" id="{DB31992F-8094-4CD6-AB47-6116D38A3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CAECFB-FD18-49D2-B110-1EA0EED268D8}"/>
              </a:ext>
            </a:extLst>
          </p:cNvPr>
          <p:cNvSpPr>
            <a:spLocks noGrp="1"/>
          </p:cNvSpPr>
          <p:nvPr>
            <p:ph type="sldNum" sz="quarter" idx="12"/>
          </p:nvPr>
        </p:nvSpPr>
        <p:spPr/>
        <p:txBody>
          <a:bodyPr/>
          <a:lstStyle/>
          <a:p>
            <a:fld id="{34B15879-1642-B348-BD1E-EF3DF0D37267}" type="slidenum">
              <a:rPr lang="en-US" smtClean="0"/>
              <a:t>17</a:t>
            </a:fld>
            <a:endParaRPr lang="en-US"/>
          </a:p>
        </p:txBody>
      </p:sp>
      <p:graphicFrame>
        <p:nvGraphicFramePr>
          <p:cNvPr id="6" name="Diagram 5">
            <a:extLst>
              <a:ext uri="{FF2B5EF4-FFF2-40B4-BE49-F238E27FC236}">
                <a16:creationId xmlns:a16="http://schemas.microsoft.com/office/drawing/2014/main" id="{928CD519-00AC-4026-93D0-21E024D64F74}"/>
              </a:ext>
            </a:extLst>
          </p:cNvPr>
          <p:cNvGraphicFramePr/>
          <p:nvPr>
            <p:extLst>
              <p:ext uri="{D42A27DB-BD31-4B8C-83A1-F6EECF244321}">
                <p14:modId xmlns:p14="http://schemas.microsoft.com/office/powerpoint/2010/main" val="4206467058"/>
              </p:ext>
            </p:extLst>
          </p:nvPr>
        </p:nvGraphicFramePr>
        <p:xfrm>
          <a:off x="140674" y="1076959"/>
          <a:ext cx="11887199" cy="4315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2003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1FFE-D3B4-4355-876B-61E4D134C44F}"/>
              </a:ext>
            </a:extLst>
          </p:cNvPr>
          <p:cNvSpPr>
            <a:spLocks noGrp="1"/>
          </p:cNvSpPr>
          <p:nvPr>
            <p:ph type="title"/>
          </p:nvPr>
        </p:nvSpPr>
        <p:spPr/>
        <p:txBody>
          <a:bodyPr>
            <a:normAutofit fontScale="90000"/>
          </a:bodyPr>
          <a:lstStyle/>
          <a:p>
            <a:r>
              <a:rPr lang="en-US" dirty="0"/>
              <a:t>User Similarity </a:t>
            </a:r>
          </a:p>
        </p:txBody>
      </p:sp>
      <p:sp>
        <p:nvSpPr>
          <p:cNvPr id="3" name="Content Placeholder 2">
            <a:extLst>
              <a:ext uri="{FF2B5EF4-FFF2-40B4-BE49-F238E27FC236}">
                <a16:creationId xmlns:a16="http://schemas.microsoft.com/office/drawing/2014/main" id="{EDA4AB34-79F4-4854-B4CB-634C7669E0C5}"/>
              </a:ext>
            </a:extLst>
          </p:cNvPr>
          <p:cNvSpPr>
            <a:spLocks noGrp="1"/>
          </p:cNvSpPr>
          <p:nvPr>
            <p:ph idx="1"/>
          </p:nvPr>
        </p:nvSpPr>
        <p:spPr>
          <a:xfrm>
            <a:off x="140677" y="906484"/>
            <a:ext cx="5886384" cy="473104"/>
          </a:xfrm>
        </p:spPr>
        <p:txBody>
          <a:bodyPr/>
          <a:lstStyle/>
          <a:p>
            <a:r>
              <a:rPr lang="en-US" dirty="0"/>
              <a:t>Cluster stay points of all users</a:t>
            </a:r>
            <a:r>
              <a:rPr lang="en-US" baseline="30000" dirty="0"/>
              <a:t>[1]</a:t>
            </a:r>
          </a:p>
        </p:txBody>
      </p:sp>
      <p:sp>
        <p:nvSpPr>
          <p:cNvPr id="6" name="Footer Placeholder 2">
            <a:extLst>
              <a:ext uri="{FF2B5EF4-FFF2-40B4-BE49-F238E27FC236}">
                <a16:creationId xmlns:a16="http://schemas.microsoft.com/office/drawing/2014/main" id="{43956B2D-BED8-4401-B348-1B7F5C6591B8}"/>
              </a:ext>
            </a:extLst>
          </p:cNvPr>
          <p:cNvSpPr>
            <a:spLocks noGrp="1"/>
          </p:cNvSpPr>
          <p:nvPr>
            <p:ph type="ftr" sz="quarter" idx="11"/>
          </p:nvPr>
        </p:nvSpPr>
        <p:spPr/>
        <p:txBody>
          <a:bodyPr/>
          <a:lstStyle/>
          <a:p>
            <a:pPr algn="l"/>
            <a:r>
              <a:rPr lang="en-US" dirty="0"/>
              <a:t>[1] Li, </a:t>
            </a:r>
            <a:r>
              <a:rPr lang="en-US" dirty="0" err="1"/>
              <a:t>Quannan</a:t>
            </a:r>
            <a:r>
              <a:rPr lang="en-US" dirty="0"/>
              <a:t>, et al. "Mining user similarity based on location history." Proceedings of the 16th ACM SIGSPATIAL international conference on Advances in geographic information systems. ACM, 2008.</a:t>
            </a:r>
          </a:p>
        </p:txBody>
      </p:sp>
      <p:sp>
        <p:nvSpPr>
          <p:cNvPr id="5" name="Slide Number Placeholder 4">
            <a:extLst>
              <a:ext uri="{FF2B5EF4-FFF2-40B4-BE49-F238E27FC236}">
                <a16:creationId xmlns:a16="http://schemas.microsoft.com/office/drawing/2014/main" id="{4F5F1167-C81E-4A24-8FD6-1C9AB1F5708B}"/>
              </a:ext>
            </a:extLst>
          </p:cNvPr>
          <p:cNvSpPr>
            <a:spLocks noGrp="1"/>
          </p:cNvSpPr>
          <p:nvPr>
            <p:ph type="sldNum" sz="quarter" idx="12"/>
          </p:nvPr>
        </p:nvSpPr>
        <p:spPr/>
        <p:txBody>
          <a:bodyPr/>
          <a:lstStyle/>
          <a:p>
            <a:fld id="{34B15879-1642-B348-BD1E-EF3DF0D37267}" type="slidenum">
              <a:rPr lang="en-US" smtClean="0"/>
              <a:t>18</a:t>
            </a:fld>
            <a:endParaRPr lang="en-US"/>
          </a:p>
        </p:txBody>
      </p:sp>
      <p:sp>
        <p:nvSpPr>
          <p:cNvPr id="9" name="Isosceles Triangle 8">
            <a:extLst>
              <a:ext uri="{FF2B5EF4-FFF2-40B4-BE49-F238E27FC236}">
                <a16:creationId xmlns:a16="http://schemas.microsoft.com/office/drawing/2014/main" id="{7909317B-6588-4FB7-9BF1-D9CFFAFF2100}"/>
              </a:ext>
            </a:extLst>
          </p:cNvPr>
          <p:cNvSpPr/>
          <p:nvPr/>
        </p:nvSpPr>
        <p:spPr>
          <a:xfrm>
            <a:off x="9474592" y="985520"/>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6A9A0EB-6017-46BD-9DC7-CEC791E52AD3}"/>
              </a:ext>
            </a:extLst>
          </p:cNvPr>
          <p:cNvSpPr/>
          <p:nvPr/>
        </p:nvSpPr>
        <p:spPr>
          <a:xfrm>
            <a:off x="9444112" y="1532901"/>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81B1442-3CA6-476E-AE04-41FDDA47E6BC}"/>
              </a:ext>
            </a:extLst>
          </p:cNvPr>
          <p:cNvSpPr txBox="1"/>
          <p:nvPr/>
        </p:nvSpPr>
        <p:spPr>
          <a:xfrm>
            <a:off x="9667632" y="902454"/>
            <a:ext cx="2329762" cy="369332"/>
          </a:xfrm>
          <a:prstGeom prst="rect">
            <a:avLst/>
          </a:prstGeom>
          <a:noFill/>
        </p:spPr>
        <p:txBody>
          <a:bodyPr wrap="square" rtlCol="0">
            <a:spAutoFit/>
          </a:bodyPr>
          <a:lstStyle/>
          <a:p>
            <a:pPr algn="ctr"/>
            <a:r>
              <a:rPr lang="en-US" dirty="0"/>
              <a:t>Stay Points of User u</a:t>
            </a:r>
            <a:r>
              <a:rPr lang="en-US" baseline="-25000" dirty="0"/>
              <a:t>1</a:t>
            </a:r>
          </a:p>
        </p:txBody>
      </p:sp>
      <p:sp>
        <p:nvSpPr>
          <p:cNvPr id="12" name="TextBox 11">
            <a:extLst>
              <a:ext uri="{FF2B5EF4-FFF2-40B4-BE49-F238E27FC236}">
                <a16:creationId xmlns:a16="http://schemas.microsoft.com/office/drawing/2014/main" id="{10B1307D-01EF-4D42-914B-E3739907BB44}"/>
              </a:ext>
            </a:extLst>
          </p:cNvPr>
          <p:cNvSpPr txBox="1"/>
          <p:nvPr/>
        </p:nvSpPr>
        <p:spPr>
          <a:xfrm>
            <a:off x="9645746" y="1411764"/>
            <a:ext cx="2329762" cy="369332"/>
          </a:xfrm>
          <a:prstGeom prst="rect">
            <a:avLst/>
          </a:prstGeom>
          <a:noFill/>
        </p:spPr>
        <p:txBody>
          <a:bodyPr wrap="square" rtlCol="0">
            <a:spAutoFit/>
          </a:bodyPr>
          <a:lstStyle/>
          <a:p>
            <a:pPr algn="ctr"/>
            <a:r>
              <a:rPr lang="en-US" dirty="0"/>
              <a:t>Stay Points of User u</a:t>
            </a:r>
            <a:r>
              <a:rPr lang="en-US" baseline="-25000" dirty="0"/>
              <a:t>2</a:t>
            </a:r>
          </a:p>
        </p:txBody>
      </p:sp>
      <p:cxnSp>
        <p:nvCxnSpPr>
          <p:cNvPr id="26" name="Straight Arrow Connector 25">
            <a:extLst>
              <a:ext uri="{FF2B5EF4-FFF2-40B4-BE49-F238E27FC236}">
                <a16:creationId xmlns:a16="http://schemas.microsoft.com/office/drawing/2014/main" id="{6D9391BB-3A62-4275-A9DD-C54AF7A0ECE4}"/>
              </a:ext>
            </a:extLst>
          </p:cNvPr>
          <p:cNvCxnSpPr>
            <a:stCxn id="7" idx="4"/>
            <a:endCxn id="18" idx="0"/>
          </p:cNvCxnSpPr>
          <p:nvPr/>
        </p:nvCxnSpPr>
        <p:spPr>
          <a:xfrm flipH="1">
            <a:off x="6786103" y="2214880"/>
            <a:ext cx="1166050" cy="291347"/>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D2D13BD-D0E8-42FB-9D24-2D5669529A28}"/>
              </a:ext>
            </a:extLst>
          </p:cNvPr>
          <p:cNvCxnSpPr>
            <a:stCxn id="7" idx="4"/>
            <a:endCxn id="19" idx="0"/>
          </p:cNvCxnSpPr>
          <p:nvPr/>
        </p:nvCxnSpPr>
        <p:spPr>
          <a:xfrm>
            <a:off x="7952153" y="2214880"/>
            <a:ext cx="1257501" cy="311826"/>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E12F05-DDE7-4A36-ACCC-151D1722E778}"/>
              </a:ext>
            </a:extLst>
          </p:cNvPr>
          <p:cNvCxnSpPr>
            <a:stCxn id="19" idx="4"/>
            <a:endCxn id="21" idx="0"/>
          </p:cNvCxnSpPr>
          <p:nvPr/>
        </p:nvCxnSpPr>
        <p:spPr>
          <a:xfrm flipH="1">
            <a:off x="8047503" y="3577144"/>
            <a:ext cx="1162151" cy="735539"/>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D6DDB2-513E-44D2-9B92-1D8C5F07FB6A}"/>
              </a:ext>
            </a:extLst>
          </p:cNvPr>
          <p:cNvCxnSpPr>
            <a:stCxn id="19" idx="4"/>
            <a:endCxn id="22" idx="0"/>
          </p:cNvCxnSpPr>
          <p:nvPr/>
        </p:nvCxnSpPr>
        <p:spPr>
          <a:xfrm>
            <a:off x="9209654" y="3577144"/>
            <a:ext cx="1287965" cy="735539"/>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6377E34-26B4-48BA-B5D6-028A7303CF7A}"/>
              </a:ext>
            </a:extLst>
          </p:cNvPr>
          <p:cNvGrpSpPr/>
          <p:nvPr/>
        </p:nvGrpSpPr>
        <p:grpSpPr>
          <a:xfrm>
            <a:off x="9579703" y="4312683"/>
            <a:ext cx="1835832" cy="1050438"/>
            <a:chOff x="9586352" y="3809189"/>
            <a:chExt cx="1835832" cy="1050438"/>
          </a:xfrm>
        </p:grpSpPr>
        <p:sp>
          <p:nvSpPr>
            <p:cNvPr id="22" name="Oval 21">
              <a:extLst>
                <a:ext uri="{FF2B5EF4-FFF2-40B4-BE49-F238E27FC236}">
                  <a16:creationId xmlns:a16="http://schemas.microsoft.com/office/drawing/2014/main" id="{155C5D5E-C50C-4217-BEA6-7F2DC38A868B}"/>
                </a:ext>
              </a:extLst>
            </p:cNvPr>
            <p:cNvSpPr/>
            <p:nvPr/>
          </p:nvSpPr>
          <p:spPr>
            <a:xfrm>
              <a:off x="9586352" y="3809189"/>
              <a:ext cx="1835832" cy="105043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Isosceles Triangle 32">
              <a:extLst>
                <a:ext uri="{FF2B5EF4-FFF2-40B4-BE49-F238E27FC236}">
                  <a16:creationId xmlns:a16="http://schemas.microsoft.com/office/drawing/2014/main" id="{A2203C70-89DE-4F77-B5FC-65C3F86133DA}"/>
                </a:ext>
              </a:extLst>
            </p:cNvPr>
            <p:cNvSpPr/>
            <p:nvPr/>
          </p:nvSpPr>
          <p:spPr>
            <a:xfrm>
              <a:off x="9818476" y="4074840"/>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9A697DF-E10E-4CD1-8D78-30F750C04C79}"/>
                </a:ext>
              </a:extLst>
            </p:cNvPr>
            <p:cNvSpPr/>
            <p:nvPr/>
          </p:nvSpPr>
          <p:spPr>
            <a:xfrm>
              <a:off x="10331567" y="4469572"/>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9BC719-16CA-4F4A-B036-ED4448FC9751}"/>
                </a:ext>
              </a:extLst>
            </p:cNvPr>
            <p:cNvSpPr/>
            <p:nvPr/>
          </p:nvSpPr>
          <p:spPr>
            <a:xfrm>
              <a:off x="10615642" y="3971562"/>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7D27D4C-13D5-44D1-B816-8E31AAE29EF3}"/>
                </a:ext>
              </a:extLst>
            </p:cNvPr>
            <p:cNvSpPr/>
            <p:nvPr/>
          </p:nvSpPr>
          <p:spPr>
            <a:xfrm>
              <a:off x="10945851" y="4334408"/>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97851482-90D8-471A-9D2D-B34392FA54F9}"/>
              </a:ext>
            </a:extLst>
          </p:cNvPr>
          <p:cNvGrpSpPr/>
          <p:nvPr/>
        </p:nvGrpSpPr>
        <p:grpSpPr>
          <a:xfrm>
            <a:off x="6807200" y="798682"/>
            <a:ext cx="2289905" cy="1416198"/>
            <a:chOff x="6807200" y="798682"/>
            <a:chExt cx="2289905" cy="1416198"/>
          </a:xfrm>
        </p:grpSpPr>
        <p:sp>
          <p:nvSpPr>
            <p:cNvPr id="42" name="Isosceles Triangle 41">
              <a:extLst>
                <a:ext uri="{FF2B5EF4-FFF2-40B4-BE49-F238E27FC236}">
                  <a16:creationId xmlns:a16="http://schemas.microsoft.com/office/drawing/2014/main" id="{E99CA611-2F6F-4C56-9C5A-2755EC291CAD}"/>
                </a:ext>
              </a:extLst>
            </p:cNvPr>
            <p:cNvSpPr/>
            <p:nvPr/>
          </p:nvSpPr>
          <p:spPr>
            <a:xfrm>
              <a:off x="7976205" y="1609536"/>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624A5A0A-0174-48F6-9E1E-39CBA2669169}"/>
                </a:ext>
              </a:extLst>
            </p:cNvPr>
            <p:cNvGrpSpPr/>
            <p:nvPr/>
          </p:nvGrpSpPr>
          <p:grpSpPr>
            <a:xfrm>
              <a:off x="6807200" y="798682"/>
              <a:ext cx="2289905" cy="1416198"/>
              <a:chOff x="6807200" y="798682"/>
              <a:chExt cx="2289905" cy="1416198"/>
            </a:xfrm>
          </p:grpSpPr>
          <p:grpSp>
            <p:nvGrpSpPr>
              <p:cNvPr id="67" name="Group 66">
                <a:extLst>
                  <a:ext uri="{FF2B5EF4-FFF2-40B4-BE49-F238E27FC236}">
                    <a16:creationId xmlns:a16="http://schemas.microsoft.com/office/drawing/2014/main" id="{4C86866E-3F70-449B-BB88-BA5550F8BF40}"/>
                  </a:ext>
                </a:extLst>
              </p:cNvPr>
              <p:cNvGrpSpPr/>
              <p:nvPr/>
            </p:nvGrpSpPr>
            <p:grpSpPr>
              <a:xfrm>
                <a:off x="6807200" y="798682"/>
                <a:ext cx="2289905" cy="1416198"/>
                <a:chOff x="6807200" y="798682"/>
                <a:chExt cx="2289905" cy="1416198"/>
              </a:xfrm>
            </p:grpSpPr>
            <p:sp>
              <p:nvSpPr>
                <p:cNvPr id="7" name="Oval 6">
                  <a:extLst>
                    <a:ext uri="{FF2B5EF4-FFF2-40B4-BE49-F238E27FC236}">
                      <a16:creationId xmlns:a16="http://schemas.microsoft.com/office/drawing/2014/main" id="{7C1D55F1-BAE8-4C57-9B00-77E356198061}"/>
                    </a:ext>
                  </a:extLst>
                </p:cNvPr>
                <p:cNvSpPr/>
                <p:nvPr/>
              </p:nvSpPr>
              <p:spPr>
                <a:xfrm>
                  <a:off x="6807200" y="798682"/>
                  <a:ext cx="2289905" cy="14161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Isosceles Triangle 12">
                  <a:extLst>
                    <a:ext uri="{FF2B5EF4-FFF2-40B4-BE49-F238E27FC236}">
                      <a16:creationId xmlns:a16="http://schemas.microsoft.com/office/drawing/2014/main" id="{FB331FCB-6074-4B25-B260-E1FF9214E061}"/>
                    </a:ext>
                  </a:extLst>
                </p:cNvPr>
                <p:cNvSpPr/>
                <p:nvPr/>
              </p:nvSpPr>
              <p:spPr>
                <a:xfrm>
                  <a:off x="7483232" y="934720"/>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F7DBF374-3E46-4F6E-A058-52BA2B422F86}"/>
                    </a:ext>
                  </a:extLst>
                </p:cNvPr>
                <p:cNvSpPr/>
                <p:nvPr/>
              </p:nvSpPr>
              <p:spPr>
                <a:xfrm>
                  <a:off x="7024476" y="1322586"/>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C823887B-1F5F-46EB-949D-C03B27542F60}"/>
                    </a:ext>
                  </a:extLst>
                </p:cNvPr>
                <p:cNvSpPr/>
                <p:nvPr/>
              </p:nvSpPr>
              <p:spPr>
                <a:xfrm>
                  <a:off x="7288636" y="1702078"/>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76ECCEC1-06CF-4422-9F6A-2F4EA74A6F98}"/>
                    </a:ext>
                  </a:extLst>
                </p:cNvPr>
                <p:cNvSpPr/>
                <p:nvPr/>
              </p:nvSpPr>
              <p:spPr>
                <a:xfrm>
                  <a:off x="7947281" y="921672"/>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2A3DFB2-4835-4005-8FA2-68495AFBC604}"/>
                    </a:ext>
                  </a:extLst>
                </p:cNvPr>
                <p:cNvSpPr/>
                <p:nvPr/>
              </p:nvSpPr>
              <p:spPr>
                <a:xfrm>
                  <a:off x="8551431" y="1746350"/>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7A6FBF3-9A0C-4E3B-9561-4DF5667F7D04}"/>
                    </a:ext>
                  </a:extLst>
                </p:cNvPr>
                <p:cNvSpPr/>
                <p:nvPr/>
              </p:nvSpPr>
              <p:spPr>
                <a:xfrm>
                  <a:off x="7726211" y="1951597"/>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9CB0B34-82CA-4C0F-9011-B995560CD45E}"/>
                    </a:ext>
                  </a:extLst>
                </p:cNvPr>
                <p:cNvSpPr/>
                <p:nvPr/>
              </p:nvSpPr>
              <p:spPr>
                <a:xfrm>
                  <a:off x="7526231" y="1370563"/>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6911F211-7FC1-40CD-854F-4B01ECC45EFF}"/>
                  </a:ext>
                </a:extLst>
              </p:cNvPr>
              <p:cNvSpPr/>
              <p:nvPr/>
            </p:nvSpPr>
            <p:spPr>
              <a:xfrm>
                <a:off x="8548475" y="1166031"/>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3" name="Group 62">
            <a:extLst>
              <a:ext uri="{FF2B5EF4-FFF2-40B4-BE49-F238E27FC236}">
                <a16:creationId xmlns:a16="http://schemas.microsoft.com/office/drawing/2014/main" id="{3F11F38A-9900-478B-9DE3-8168DC3536B3}"/>
              </a:ext>
            </a:extLst>
          </p:cNvPr>
          <p:cNvGrpSpPr/>
          <p:nvPr/>
        </p:nvGrpSpPr>
        <p:grpSpPr>
          <a:xfrm>
            <a:off x="7129587" y="4312683"/>
            <a:ext cx="1835832" cy="1050438"/>
            <a:chOff x="7136236" y="3809189"/>
            <a:chExt cx="1835832" cy="1050438"/>
          </a:xfrm>
        </p:grpSpPr>
        <p:sp>
          <p:nvSpPr>
            <p:cNvPr id="21" name="Oval 20">
              <a:extLst>
                <a:ext uri="{FF2B5EF4-FFF2-40B4-BE49-F238E27FC236}">
                  <a16:creationId xmlns:a16="http://schemas.microsoft.com/office/drawing/2014/main" id="{EA7432BD-263F-4F27-99BF-3881BAA38229}"/>
                </a:ext>
              </a:extLst>
            </p:cNvPr>
            <p:cNvSpPr/>
            <p:nvPr/>
          </p:nvSpPr>
          <p:spPr>
            <a:xfrm>
              <a:off x="7136236" y="3809189"/>
              <a:ext cx="1835832" cy="105043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Isosceles Triangle 51">
              <a:extLst>
                <a:ext uri="{FF2B5EF4-FFF2-40B4-BE49-F238E27FC236}">
                  <a16:creationId xmlns:a16="http://schemas.microsoft.com/office/drawing/2014/main" id="{642C1FA9-459C-4091-B96B-8838600C6D97}"/>
                </a:ext>
              </a:extLst>
            </p:cNvPr>
            <p:cNvSpPr/>
            <p:nvPr/>
          </p:nvSpPr>
          <p:spPr>
            <a:xfrm>
              <a:off x="7710668" y="3973240"/>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1526A50-3A70-4285-BF89-D69A68FE2311}"/>
                </a:ext>
              </a:extLst>
            </p:cNvPr>
            <p:cNvSpPr/>
            <p:nvPr/>
          </p:nvSpPr>
          <p:spPr>
            <a:xfrm>
              <a:off x="8093353" y="4484812"/>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FA21F917-6C18-411A-ADBD-9F1090F5E180}"/>
              </a:ext>
            </a:extLst>
          </p:cNvPr>
          <p:cNvGrpSpPr/>
          <p:nvPr/>
        </p:nvGrpSpPr>
        <p:grpSpPr>
          <a:xfrm>
            <a:off x="5868187" y="2506227"/>
            <a:ext cx="1835832" cy="1050438"/>
            <a:chOff x="5870920" y="2404904"/>
            <a:chExt cx="1835832" cy="1050438"/>
          </a:xfrm>
        </p:grpSpPr>
        <p:sp>
          <p:nvSpPr>
            <p:cNvPr id="18" name="Oval 17">
              <a:extLst>
                <a:ext uri="{FF2B5EF4-FFF2-40B4-BE49-F238E27FC236}">
                  <a16:creationId xmlns:a16="http://schemas.microsoft.com/office/drawing/2014/main" id="{8C3C1E71-8D53-4A2C-9042-E9A83506C301}"/>
                </a:ext>
              </a:extLst>
            </p:cNvPr>
            <p:cNvSpPr/>
            <p:nvPr/>
          </p:nvSpPr>
          <p:spPr>
            <a:xfrm>
              <a:off x="5870920" y="2404904"/>
              <a:ext cx="1835832" cy="105043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4230A0B-AFFE-45C9-B14C-8C02968289CE}"/>
                </a:ext>
              </a:extLst>
            </p:cNvPr>
            <p:cNvSpPr/>
            <p:nvPr/>
          </p:nvSpPr>
          <p:spPr>
            <a:xfrm>
              <a:off x="6578435" y="3074375"/>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D9CCC6FD-E354-42B8-B092-3D5A7D49511A}"/>
                </a:ext>
              </a:extLst>
            </p:cNvPr>
            <p:cNvSpPr/>
            <p:nvPr/>
          </p:nvSpPr>
          <p:spPr>
            <a:xfrm>
              <a:off x="6084276" y="2726923"/>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A079C8C9-7CBC-4F22-A350-85DE82B4E3F6}"/>
                </a:ext>
              </a:extLst>
            </p:cNvPr>
            <p:cNvSpPr/>
            <p:nvPr/>
          </p:nvSpPr>
          <p:spPr>
            <a:xfrm>
              <a:off x="7134878" y="2555551"/>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4EEAAA8-6B94-4FA4-945F-ED77FBF93AB0}"/>
              </a:ext>
            </a:extLst>
          </p:cNvPr>
          <p:cNvGrpSpPr/>
          <p:nvPr/>
        </p:nvGrpSpPr>
        <p:grpSpPr>
          <a:xfrm>
            <a:off x="8291738" y="2526706"/>
            <a:ext cx="1835832" cy="1050438"/>
            <a:chOff x="8294471" y="2425383"/>
            <a:chExt cx="1835832" cy="1050438"/>
          </a:xfrm>
        </p:grpSpPr>
        <p:sp>
          <p:nvSpPr>
            <p:cNvPr id="19" name="Oval 18">
              <a:extLst>
                <a:ext uri="{FF2B5EF4-FFF2-40B4-BE49-F238E27FC236}">
                  <a16:creationId xmlns:a16="http://schemas.microsoft.com/office/drawing/2014/main" id="{02E063E5-3AAE-4099-AF17-B666257E63D8}"/>
                </a:ext>
              </a:extLst>
            </p:cNvPr>
            <p:cNvSpPr/>
            <p:nvPr/>
          </p:nvSpPr>
          <p:spPr>
            <a:xfrm>
              <a:off x="8294471" y="2425383"/>
              <a:ext cx="1835832" cy="105043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A0BB2D99-89C6-4A36-89B1-1F4BFADA2F62}"/>
                </a:ext>
              </a:extLst>
            </p:cNvPr>
            <p:cNvSpPr/>
            <p:nvPr/>
          </p:nvSpPr>
          <p:spPr>
            <a:xfrm>
              <a:off x="9006057" y="2558899"/>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935AA537-B6EB-4821-A278-1EA008AD0C30}"/>
                </a:ext>
              </a:extLst>
            </p:cNvPr>
            <p:cNvSpPr/>
            <p:nvPr/>
          </p:nvSpPr>
          <p:spPr>
            <a:xfrm>
              <a:off x="9270217" y="2938391"/>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FC83119-01CB-4D6C-B919-3E93877540A7}"/>
                </a:ext>
              </a:extLst>
            </p:cNvPr>
            <p:cNvSpPr/>
            <p:nvPr/>
          </p:nvSpPr>
          <p:spPr>
            <a:xfrm>
              <a:off x="9579703" y="2628341"/>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58C36A1-228E-484B-AE9B-63B280AE290F}"/>
                </a:ext>
              </a:extLst>
            </p:cNvPr>
            <p:cNvSpPr/>
            <p:nvPr/>
          </p:nvSpPr>
          <p:spPr>
            <a:xfrm>
              <a:off x="9698112" y="3016896"/>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a:extLst>
                <a:ext uri="{FF2B5EF4-FFF2-40B4-BE49-F238E27FC236}">
                  <a16:creationId xmlns:a16="http://schemas.microsoft.com/office/drawing/2014/main" id="{7F6BC58C-0AF1-465E-8A69-412D0B4F041C}"/>
                </a:ext>
              </a:extLst>
            </p:cNvPr>
            <p:cNvSpPr/>
            <p:nvPr/>
          </p:nvSpPr>
          <p:spPr>
            <a:xfrm>
              <a:off x="8606182" y="2619648"/>
              <a:ext cx="223520"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18B64B2-2EC9-40A4-99C9-A907282E4100}"/>
                </a:ext>
              </a:extLst>
            </p:cNvPr>
            <p:cNvSpPr/>
            <p:nvPr/>
          </p:nvSpPr>
          <p:spPr>
            <a:xfrm>
              <a:off x="8752838" y="3120436"/>
              <a:ext cx="223520" cy="172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6BC94FEB-78C3-4D60-8BA8-4988978AEF29}"/>
              </a:ext>
            </a:extLst>
          </p:cNvPr>
          <p:cNvSpPr/>
          <p:nvPr/>
        </p:nvSpPr>
        <p:spPr>
          <a:xfrm>
            <a:off x="7024476" y="4108200"/>
            <a:ext cx="2185178" cy="1449319"/>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D099385-FDC8-4C0F-8FCF-F4050D24F2C1}"/>
                  </a:ext>
                </a:extLst>
              </p:cNvPr>
              <p:cNvSpPr txBox="1"/>
              <p:nvPr/>
            </p:nvSpPr>
            <p:spPr>
              <a:xfrm>
                <a:off x="6847711" y="5590427"/>
                <a:ext cx="2543902" cy="510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𝑆𝑖𝑚</m:t>
                          </m:r>
                        </m:e>
                        <m:sub>
                          <m:r>
                            <a:rPr lang="en-US" sz="2600" b="0" i="1" smtClean="0">
                              <a:latin typeface="Cambria Math" panose="02040503050406030204" pitchFamily="18" charset="0"/>
                            </a:rPr>
                            <m:t>𝑈</m:t>
                          </m:r>
                          <m:r>
                            <a:rPr lang="en-US" sz="2600" b="0" i="1" smtClean="0">
                              <a:latin typeface="Cambria Math" panose="02040503050406030204" pitchFamily="18" charset="0"/>
                            </a:rPr>
                            <m:t>,</m:t>
                          </m:r>
                          <m:r>
                            <a:rPr lang="en-US" sz="2600" b="0" i="1" smtClean="0">
                              <a:latin typeface="Cambria Math" panose="02040503050406030204" pitchFamily="18" charset="0"/>
                            </a:rPr>
                            <m:t>𝐶</m:t>
                          </m:r>
                        </m:sub>
                      </m:sSub>
                      <m:d>
                        <m:dPr>
                          <m:ctrlPr>
                            <a:rPr lang="en-US" sz="2600" i="1">
                              <a:latin typeface="Cambria Math" panose="02040503050406030204" pitchFamily="18" charset="0"/>
                            </a:rPr>
                          </m:ctrlPr>
                        </m:dPr>
                        <m:e>
                          <m:r>
                            <a:rPr lang="en-US" sz="2600" i="1" smtClean="0">
                              <a:latin typeface="Cambria Math" panose="02040503050406030204" pitchFamily="18" charset="0"/>
                            </a:rPr>
                            <m:t>𝑢</m:t>
                          </m:r>
                          <m:r>
                            <a:rPr lang="en-US" sz="2600" b="0" i="1" baseline="-25000" smtClean="0">
                              <a:latin typeface="Cambria Math" panose="02040503050406030204" pitchFamily="18" charset="0"/>
                            </a:rPr>
                            <m:t>1</m:t>
                          </m:r>
                          <m:r>
                            <a:rPr lang="en-US" sz="2600" b="0" i="1" smtClean="0">
                              <a:latin typeface="Cambria Math" panose="02040503050406030204" pitchFamily="18" charset="0"/>
                            </a:rPr>
                            <m:t>, </m:t>
                          </m:r>
                          <m:r>
                            <a:rPr lang="en-US" sz="2600" b="0" i="1" smtClean="0">
                              <a:latin typeface="Cambria Math" panose="02040503050406030204" pitchFamily="18" charset="0"/>
                            </a:rPr>
                            <m:t>𝑢</m:t>
                          </m:r>
                          <m:r>
                            <a:rPr lang="en-US" sz="2600" b="0" i="1" baseline="-25000" smtClean="0">
                              <a:latin typeface="Cambria Math" panose="02040503050406030204" pitchFamily="18" charset="0"/>
                            </a:rPr>
                            <m:t>2</m:t>
                          </m:r>
                          <m:r>
                            <a:rPr lang="en-US" sz="2600" b="0" i="1" smtClean="0">
                              <a:latin typeface="Cambria Math" panose="02040503050406030204" pitchFamily="18" charset="0"/>
                            </a:rPr>
                            <m:t>, </m:t>
                          </m:r>
                          <m:r>
                            <a:rPr lang="en-US" sz="2600" b="0" i="1" smtClean="0">
                              <a:latin typeface="Cambria Math" panose="02040503050406030204" pitchFamily="18" charset="0"/>
                            </a:rPr>
                            <m:t>𝑐</m:t>
                          </m:r>
                        </m:e>
                      </m:d>
                    </m:oMath>
                  </m:oMathPara>
                </a14:m>
                <a:endParaRPr lang="en-US" sz="2600" dirty="0"/>
              </a:p>
            </p:txBody>
          </p:sp>
        </mc:Choice>
        <mc:Fallback xmlns="">
          <p:sp>
            <p:nvSpPr>
              <p:cNvPr id="70" name="TextBox 69">
                <a:extLst>
                  <a:ext uri="{FF2B5EF4-FFF2-40B4-BE49-F238E27FC236}">
                    <a16:creationId xmlns:a16="http://schemas.microsoft.com/office/drawing/2014/main" id="{9D099385-FDC8-4C0F-8FCF-F4050D24F2C1}"/>
                  </a:ext>
                </a:extLst>
              </p:cNvPr>
              <p:cNvSpPr txBox="1">
                <a:spLocks noRot="1" noChangeAspect="1" noMove="1" noResize="1" noEditPoints="1" noAdjustHandles="1" noChangeArrowheads="1" noChangeShapeType="1" noTextEdit="1"/>
              </p:cNvSpPr>
              <p:nvPr/>
            </p:nvSpPr>
            <p:spPr>
              <a:xfrm>
                <a:off x="6847711" y="5590427"/>
                <a:ext cx="2543902" cy="510011"/>
              </a:xfrm>
              <a:prstGeom prst="rect">
                <a:avLst/>
              </a:prstGeom>
              <a:blipFill>
                <a:blip r:embed="rId3"/>
                <a:stretch>
                  <a:fillRect/>
                </a:stretch>
              </a:blipFill>
            </p:spPr>
            <p:txBody>
              <a:bodyPr/>
              <a:lstStyle/>
              <a:p>
                <a:r>
                  <a:rPr lang="en-US">
                    <a:noFill/>
                  </a:rPr>
                  <a:t> </a:t>
                </a:r>
              </a:p>
            </p:txBody>
          </p:sp>
        </mc:Fallback>
      </mc:AlternateContent>
      <p:sp>
        <p:nvSpPr>
          <p:cNvPr id="71" name="Content Placeholder 2">
            <a:extLst>
              <a:ext uri="{FF2B5EF4-FFF2-40B4-BE49-F238E27FC236}">
                <a16:creationId xmlns:a16="http://schemas.microsoft.com/office/drawing/2014/main" id="{C830EAA8-C2EF-4B32-ABEE-47CEC1403D0E}"/>
              </a:ext>
            </a:extLst>
          </p:cNvPr>
          <p:cNvSpPr txBox="1">
            <a:spLocks/>
          </p:cNvSpPr>
          <p:nvPr/>
        </p:nvSpPr>
        <p:spPr>
          <a:xfrm>
            <a:off x="106452" y="1494205"/>
            <a:ext cx="5886384" cy="473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Compute Similarity in each cluster</a:t>
            </a:r>
            <a:endParaRPr lang="en-US" baseline="30000" dirty="0"/>
          </a:p>
        </p:txBody>
      </p:sp>
      <p:sp>
        <p:nvSpPr>
          <p:cNvPr id="72" name="Content Placeholder 2">
            <a:extLst>
              <a:ext uri="{FF2B5EF4-FFF2-40B4-BE49-F238E27FC236}">
                <a16:creationId xmlns:a16="http://schemas.microsoft.com/office/drawing/2014/main" id="{D5EA1747-BC14-452D-A9F0-56EE67BC748D}"/>
              </a:ext>
            </a:extLst>
          </p:cNvPr>
          <p:cNvSpPr txBox="1">
            <a:spLocks/>
          </p:cNvSpPr>
          <p:nvPr/>
        </p:nvSpPr>
        <p:spPr>
          <a:xfrm>
            <a:off x="110989" y="2150442"/>
            <a:ext cx="5886384" cy="473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Aggregate similarities at a layer</a:t>
            </a:r>
            <a:endParaRPr lang="en-US" baseline="30000" dirty="0"/>
          </a:p>
        </p:txBody>
      </p:sp>
      <p:sp>
        <p:nvSpPr>
          <p:cNvPr id="73" name="Content Placeholder 2">
            <a:extLst>
              <a:ext uri="{FF2B5EF4-FFF2-40B4-BE49-F238E27FC236}">
                <a16:creationId xmlns:a16="http://schemas.microsoft.com/office/drawing/2014/main" id="{CA020A4B-20DD-4D65-B62A-9093AE918AAE}"/>
              </a:ext>
            </a:extLst>
          </p:cNvPr>
          <p:cNvSpPr txBox="1">
            <a:spLocks/>
          </p:cNvSpPr>
          <p:nvPr/>
        </p:nvSpPr>
        <p:spPr>
          <a:xfrm>
            <a:off x="99581" y="2829253"/>
            <a:ext cx="5886384" cy="473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Sum across all levels</a:t>
            </a:r>
            <a:endParaRPr lang="en-US" baseline="30000" dirty="0"/>
          </a:p>
        </p:txBody>
      </p:sp>
      <p:sp>
        <p:nvSpPr>
          <p:cNvPr id="74" name="Rectangle 73">
            <a:extLst>
              <a:ext uri="{FF2B5EF4-FFF2-40B4-BE49-F238E27FC236}">
                <a16:creationId xmlns:a16="http://schemas.microsoft.com/office/drawing/2014/main" id="{F05C3758-2586-4E16-AB11-9C9528CA3A0E}"/>
              </a:ext>
            </a:extLst>
          </p:cNvPr>
          <p:cNvSpPr/>
          <p:nvPr/>
        </p:nvSpPr>
        <p:spPr>
          <a:xfrm>
            <a:off x="6410182" y="3763043"/>
            <a:ext cx="5344937" cy="2587930"/>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F527CB8-2659-4B22-9210-0D55246CD503}"/>
                  </a:ext>
                </a:extLst>
              </p:cNvPr>
              <p:cNvSpPr txBox="1"/>
              <p:nvPr/>
            </p:nvSpPr>
            <p:spPr>
              <a:xfrm>
                <a:off x="8169949" y="5815437"/>
                <a:ext cx="2600584" cy="5100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𝑆𝑖𝑚</m:t>
                          </m:r>
                        </m:e>
                        <m:sub>
                          <m:r>
                            <a:rPr lang="en-US" sz="2600" b="0" i="1" smtClean="0">
                              <a:latin typeface="Cambria Math" panose="02040503050406030204" pitchFamily="18" charset="0"/>
                            </a:rPr>
                            <m:t>𝑈</m:t>
                          </m:r>
                          <m:r>
                            <a:rPr lang="en-US" sz="2600" b="0" i="1" smtClean="0">
                              <a:latin typeface="Cambria Math" panose="02040503050406030204" pitchFamily="18" charset="0"/>
                            </a:rPr>
                            <m:t>,</m:t>
                          </m:r>
                          <m:r>
                            <a:rPr lang="en-US" sz="2600" b="0" i="1" smtClean="0">
                              <a:latin typeface="Cambria Math" panose="02040503050406030204" pitchFamily="18" charset="0"/>
                            </a:rPr>
                            <m:t>𝐻</m:t>
                          </m:r>
                        </m:sub>
                      </m:sSub>
                      <m:d>
                        <m:dPr>
                          <m:ctrlPr>
                            <a:rPr lang="en-US" sz="2600" i="1">
                              <a:latin typeface="Cambria Math" panose="02040503050406030204" pitchFamily="18" charset="0"/>
                            </a:rPr>
                          </m:ctrlPr>
                        </m:dPr>
                        <m:e>
                          <m:r>
                            <a:rPr lang="en-US" sz="2600" i="1" smtClean="0">
                              <a:latin typeface="Cambria Math" panose="02040503050406030204" pitchFamily="18" charset="0"/>
                            </a:rPr>
                            <m:t>𝑢</m:t>
                          </m:r>
                          <m:r>
                            <a:rPr lang="en-US" sz="2600" b="0" i="1" baseline="-25000" smtClean="0">
                              <a:latin typeface="Cambria Math" panose="02040503050406030204" pitchFamily="18" charset="0"/>
                            </a:rPr>
                            <m:t>1</m:t>
                          </m:r>
                          <m:r>
                            <a:rPr lang="en-US" sz="2600" b="0" i="1" smtClean="0">
                              <a:latin typeface="Cambria Math" panose="02040503050406030204" pitchFamily="18" charset="0"/>
                            </a:rPr>
                            <m:t>, </m:t>
                          </m:r>
                          <m:r>
                            <a:rPr lang="en-US" sz="2600" b="0" i="1" smtClean="0">
                              <a:latin typeface="Cambria Math" panose="02040503050406030204" pitchFamily="18" charset="0"/>
                            </a:rPr>
                            <m:t>𝑢</m:t>
                          </m:r>
                          <m:r>
                            <a:rPr lang="en-US" sz="2600" b="0" i="1" baseline="-25000" smtClean="0">
                              <a:latin typeface="Cambria Math" panose="02040503050406030204" pitchFamily="18" charset="0"/>
                            </a:rPr>
                            <m:t>2</m:t>
                          </m:r>
                          <m:r>
                            <a:rPr lang="en-US" sz="2600" b="0" i="1" smtClean="0">
                              <a:latin typeface="Cambria Math" panose="02040503050406030204" pitchFamily="18" charset="0"/>
                            </a:rPr>
                            <m:t>, </m:t>
                          </m:r>
                          <m:r>
                            <a:rPr lang="en-US" sz="2600" b="0" i="1" smtClean="0">
                              <a:latin typeface="Cambria Math" panose="02040503050406030204" pitchFamily="18" charset="0"/>
                            </a:rPr>
                            <m:t>h</m:t>
                          </m:r>
                        </m:e>
                      </m:d>
                    </m:oMath>
                  </m:oMathPara>
                </a14:m>
                <a:endParaRPr lang="en-US" sz="2600" dirty="0"/>
              </a:p>
            </p:txBody>
          </p:sp>
        </mc:Choice>
        <mc:Fallback xmlns="">
          <p:sp>
            <p:nvSpPr>
              <p:cNvPr id="75" name="TextBox 74">
                <a:extLst>
                  <a:ext uri="{FF2B5EF4-FFF2-40B4-BE49-F238E27FC236}">
                    <a16:creationId xmlns:a16="http://schemas.microsoft.com/office/drawing/2014/main" id="{1F527CB8-2659-4B22-9210-0D55246CD503}"/>
                  </a:ext>
                </a:extLst>
              </p:cNvPr>
              <p:cNvSpPr txBox="1">
                <a:spLocks noRot="1" noChangeAspect="1" noMove="1" noResize="1" noEditPoints="1" noAdjustHandles="1" noChangeArrowheads="1" noChangeShapeType="1" noTextEdit="1"/>
              </p:cNvSpPr>
              <p:nvPr/>
            </p:nvSpPr>
            <p:spPr>
              <a:xfrm>
                <a:off x="8169949" y="5815437"/>
                <a:ext cx="2600584" cy="510011"/>
              </a:xfrm>
              <a:prstGeom prst="rect">
                <a:avLst/>
              </a:prstGeom>
              <a:blipFill>
                <a:blip r:embed="rId4"/>
                <a:stretch>
                  <a:fillRect/>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CF02F9EC-EDC4-4997-A1A0-44BB71951F45}"/>
              </a:ext>
            </a:extLst>
          </p:cNvPr>
          <p:cNvCxnSpPr/>
          <p:nvPr/>
        </p:nvCxnSpPr>
        <p:spPr>
          <a:xfrm flipV="1">
            <a:off x="5618480" y="908997"/>
            <a:ext cx="0" cy="5161198"/>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A607E28-C5B9-40B0-A44C-4C85DAE9B091}"/>
              </a:ext>
            </a:extLst>
          </p:cNvPr>
          <p:cNvCxnSpPr>
            <a:cxnSpLocks/>
          </p:cNvCxnSpPr>
          <p:nvPr/>
        </p:nvCxnSpPr>
        <p:spPr>
          <a:xfrm flipH="1">
            <a:off x="4632960" y="3944913"/>
            <a:ext cx="883920" cy="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1E63156-A32A-4134-8BBC-C8A4F765C525}"/>
                  </a:ext>
                </a:extLst>
              </p:cNvPr>
              <p:cNvSpPr txBox="1"/>
              <p:nvPr/>
            </p:nvSpPr>
            <p:spPr>
              <a:xfrm>
                <a:off x="2685214" y="3690619"/>
                <a:ext cx="2011127" cy="492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𝑆𝑖𝑚</m:t>
                      </m:r>
                      <m:r>
                        <a:rPr lang="en-US" sz="2600" b="0" i="1" baseline="-25000" smtClean="0">
                          <a:latin typeface="Cambria Math" panose="02040503050406030204" pitchFamily="18" charset="0"/>
                        </a:rPr>
                        <m:t>𝑈</m:t>
                      </m:r>
                      <m:d>
                        <m:dPr>
                          <m:ctrlPr>
                            <a:rPr lang="en-US" sz="2600" i="1">
                              <a:latin typeface="Cambria Math" panose="02040503050406030204" pitchFamily="18" charset="0"/>
                            </a:rPr>
                          </m:ctrlPr>
                        </m:dPr>
                        <m:e>
                          <m:r>
                            <a:rPr lang="en-US" sz="2600" i="1" smtClean="0">
                              <a:latin typeface="Cambria Math" panose="02040503050406030204" pitchFamily="18" charset="0"/>
                            </a:rPr>
                            <m:t>𝑢</m:t>
                          </m:r>
                          <m:r>
                            <a:rPr lang="en-US" sz="2600" b="0" i="1" baseline="-25000" smtClean="0">
                              <a:latin typeface="Cambria Math" panose="02040503050406030204" pitchFamily="18" charset="0"/>
                            </a:rPr>
                            <m:t>1</m:t>
                          </m:r>
                          <m:r>
                            <a:rPr lang="en-US" sz="2600" b="0" i="1" smtClean="0">
                              <a:latin typeface="Cambria Math" panose="02040503050406030204" pitchFamily="18" charset="0"/>
                            </a:rPr>
                            <m:t>, </m:t>
                          </m:r>
                          <m:r>
                            <a:rPr lang="en-US" sz="2600" b="0" i="1" smtClean="0">
                              <a:latin typeface="Cambria Math" panose="02040503050406030204" pitchFamily="18" charset="0"/>
                            </a:rPr>
                            <m:t>𝑢</m:t>
                          </m:r>
                          <m:r>
                            <a:rPr lang="en-US" sz="2600" b="0" i="1" baseline="-25000" smtClean="0">
                              <a:latin typeface="Cambria Math" panose="02040503050406030204" pitchFamily="18" charset="0"/>
                            </a:rPr>
                            <m:t>2</m:t>
                          </m:r>
                        </m:e>
                      </m:d>
                    </m:oMath>
                  </m:oMathPara>
                </a14:m>
                <a:endParaRPr lang="en-US" sz="2600" dirty="0"/>
              </a:p>
            </p:txBody>
          </p:sp>
        </mc:Choice>
        <mc:Fallback xmlns="">
          <p:sp>
            <p:nvSpPr>
              <p:cNvPr id="83" name="TextBox 82">
                <a:extLst>
                  <a:ext uri="{FF2B5EF4-FFF2-40B4-BE49-F238E27FC236}">
                    <a16:creationId xmlns:a16="http://schemas.microsoft.com/office/drawing/2014/main" id="{81E63156-A32A-4134-8BBC-C8A4F765C525}"/>
                  </a:ext>
                </a:extLst>
              </p:cNvPr>
              <p:cNvSpPr txBox="1">
                <a:spLocks noRot="1" noChangeAspect="1" noMove="1" noResize="1" noEditPoints="1" noAdjustHandles="1" noChangeArrowheads="1" noChangeShapeType="1" noTextEdit="1"/>
              </p:cNvSpPr>
              <p:nvPr/>
            </p:nvSpPr>
            <p:spPr>
              <a:xfrm>
                <a:off x="2685214" y="3690619"/>
                <a:ext cx="2011127" cy="49244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947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6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7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P spid="11" grpId="0"/>
      <p:bldP spid="12" grpId="0"/>
      <p:bldP spid="69" grpId="0" animBg="1"/>
      <p:bldP spid="69" grpId="1" animBg="1"/>
      <p:bldP spid="70" grpId="0"/>
      <p:bldP spid="70" grpId="1"/>
      <p:bldP spid="71" grpId="0"/>
      <p:bldP spid="72" grpId="0"/>
      <p:bldP spid="73" grpId="0"/>
      <p:bldP spid="74" grpId="0" animBg="1"/>
      <p:bldP spid="74" grpId="1" animBg="1"/>
      <p:bldP spid="75" grpId="0"/>
      <p:bldP spid="75" grpId="1"/>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AF819-A32B-48AF-B112-5FCEC4F73EBE}"/>
              </a:ext>
            </a:extLst>
          </p:cNvPr>
          <p:cNvSpPr>
            <a:spLocks noGrp="1"/>
          </p:cNvSpPr>
          <p:nvPr>
            <p:ph type="title"/>
          </p:nvPr>
        </p:nvSpPr>
        <p:spPr/>
        <p:txBody>
          <a:bodyPr>
            <a:normAutofit fontScale="90000"/>
          </a:bodyPr>
          <a:lstStyle/>
          <a:p>
            <a:r>
              <a:rPr lang="en-US" dirty="0"/>
              <a:t>User based Affinity</a:t>
            </a:r>
          </a:p>
        </p:txBody>
      </p:sp>
      <p:sp>
        <p:nvSpPr>
          <p:cNvPr id="3" name="Content Placeholder 2">
            <a:extLst>
              <a:ext uri="{FF2B5EF4-FFF2-40B4-BE49-F238E27FC236}">
                <a16:creationId xmlns:a16="http://schemas.microsoft.com/office/drawing/2014/main" id="{398C510E-203A-421E-9EF3-5DB0A239EAF7}"/>
              </a:ext>
            </a:extLst>
          </p:cNvPr>
          <p:cNvSpPr>
            <a:spLocks noGrp="1"/>
          </p:cNvSpPr>
          <p:nvPr>
            <p:ph idx="1"/>
          </p:nvPr>
        </p:nvSpPr>
        <p:spPr>
          <a:xfrm>
            <a:off x="140676" y="798683"/>
            <a:ext cx="11887199" cy="529170"/>
          </a:xfrm>
        </p:spPr>
        <p:txBody>
          <a:bodyPr>
            <a:normAutofit/>
          </a:bodyPr>
          <a:lstStyle/>
          <a:p>
            <a:r>
              <a:rPr lang="en-US" sz="2800" dirty="0"/>
              <a:t>Reinforce with affinity of similar users</a:t>
            </a:r>
          </a:p>
        </p:txBody>
      </p:sp>
      <p:sp>
        <p:nvSpPr>
          <p:cNvPr id="4" name="Footer Placeholder 3">
            <a:extLst>
              <a:ext uri="{FF2B5EF4-FFF2-40B4-BE49-F238E27FC236}">
                <a16:creationId xmlns:a16="http://schemas.microsoft.com/office/drawing/2014/main" id="{22E0C6C2-8161-4819-AF34-775B5CC7CD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805E73-DEF4-477D-913D-6DA6E128AB39}"/>
              </a:ext>
            </a:extLst>
          </p:cNvPr>
          <p:cNvSpPr>
            <a:spLocks noGrp="1"/>
          </p:cNvSpPr>
          <p:nvPr>
            <p:ph type="sldNum" sz="quarter" idx="12"/>
          </p:nvPr>
        </p:nvSpPr>
        <p:spPr/>
        <p:txBody>
          <a:bodyPr/>
          <a:lstStyle/>
          <a:p>
            <a:fld id="{34B15879-1642-B348-BD1E-EF3DF0D37267}" type="slidenum">
              <a:rPr lang="en-US" smtClean="0"/>
              <a:t>19</a:t>
            </a:fld>
            <a:endParaRPr lang="en-US"/>
          </a:p>
        </p:txBody>
      </p:sp>
      <p:grpSp>
        <p:nvGrpSpPr>
          <p:cNvPr id="15" name="Group 14">
            <a:extLst>
              <a:ext uri="{FF2B5EF4-FFF2-40B4-BE49-F238E27FC236}">
                <a16:creationId xmlns:a16="http://schemas.microsoft.com/office/drawing/2014/main" id="{EEEC1897-B58D-4E74-98DC-D12938D6546A}"/>
              </a:ext>
            </a:extLst>
          </p:cNvPr>
          <p:cNvGrpSpPr/>
          <p:nvPr/>
        </p:nvGrpSpPr>
        <p:grpSpPr>
          <a:xfrm>
            <a:off x="347969" y="2221773"/>
            <a:ext cx="6393074" cy="3160103"/>
            <a:chOff x="642608" y="2885077"/>
            <a:chExt cx="7475233" cy="2554944"/>
          </a:xfrm>
        </p:grpSpPr>
        <p:pic>
          <p:nvPicPr>
            <p:cNvPr id="6" name="Picture 5">
              <a:extLst>
                <a:ext uri="{FF2B5EF4-FFF2-40B4-BE49-F238E27FC236}">
                  <a16:creationId xmlns:a16="http://schemas.microsoft.com/office/drawing/2014/main" id="{884A5354-A2A8-466F-9D52-7F61A92A8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08" y="2885077"/>
              <a:ext cx="7016780" cy="1312319"/>
            </a:xfrm>
            <a:prstGeom prst="rect">
              <a:avLst/>
            </a:prstGeom>
          </p:spPr>
        </p:pic>
        <p:sp>
          <p:nvSpPr>
            <p:cNvPr id="7" name="Rectangle 6">
              <a:extLst>
                <a:ext uri="{FF2B5EF4-FFF2-40B4-BE49-F238E27FC236}">
                  <a16:creationId xmlns:a16="http://schemas.microsoft.com/office/drawing/2014/main" id="{1DECE06B-BC19-4D80-8B5F-6BEF9B8368E1}"/>
                </a:ext>
              </a:extLst>
            </p:cNvPr>
            <p:cNvSpPr/>
            <p:nvPr/>
          </p:nvSpPr>
          <p:spPr>
            <a:xfrm>
              <a:off x="2966720" y="4609024"/>
              <a:ext cx="2801917" cy="830997"/>
            </a:xfrm>
            <a:prstGeom prst="rect">
              <a:avLst/>
            </a:prstGeom>
            <a:ln>
              <a:solidFill>
                <a:schemeClr val="tx1"/>
              </a:solidFill>
            </a:ln>
          </p:spPr>
          <p:txBody>
            <a:bodyPr wrap="square">
              <a:spAutoFit/>
            </a:bodyPr>
            <a:lstStyle/>
            <a:p>
              <a:pPr algn="ctr"/>
              <a:r>
                <a:rPr lang="en-US" sz="2400" dirty="0"/>
                <a:t>Normalized user-user similarity</a:t>
              </a:r>
            </a:p>
          </p:txBody>
        </p:sp>
        <p:sp>
          <p:nvSpPr>
            <p:cNvPr id="8" name="Left Brace 7">
              <a:extLst>
                <a:ext uri="{FF2B5EF4-FFF2-40B4-BE49-F238E27FC236}">
                  <a16:creationId xmlns:a16="http://schemas.microsoft.com/office/drawing/2014/main" id="{062A69ED-CE3F-43FE-BBFE-E5CEAB8F8842}"/>
                </a:ext>
              </a:extLst>
            </p:cNvPr>
            <p:cNvSpPr/>
            <p:nvPr/>
          </p:nvSpPr>
          <p:spPr>
            <a:xfrm rot="16200000">
              <a:off x="4296717" y="3066016"/>
              <a:ext cx="331594" cy="26122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a:extLst>
                <a:ext uri="{FF2B5EF4-FFF2-40B4-BE49-F238E27FC236}">
                  <a16:creationId xmlns:a16="http://schemas.microsoft.com/office/drawing/2014/main" id="{2DCEE17C-1A35-4A10-9DFF-51BF6DC092D0}"/>
                </a:ext>
              </a:extLst>
            </p:cNvPr>
            <p:cNvSpPr/>
            <p:nvPr/>
          </p:nvSpPr>
          <p:spPr>
            <a:xfrm rot="16200000">
              <a:off x="6739883" y="3719003"/>
              <a:ext cx="331594" cy="12883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FC66A6CC-A9A2-42BA-9AF5-F950913342A2}"/>
                </a:ext>
              </a:extLst>
            </p:cNvPr>
            <p:cNvSpPr/>
            <p:nvPr/>
          </p:nvSpPr>
          <p:spPr>
            <a:xfrm>
              <a:off x="5842289" y="4628357"/>
              <a:ext cx="2275552" cy="671861"/>
            </a:xfrm>
            <a:prstGeom prst="rect">
              <a:avLst/>
            </a:prstGeom>
            <a:ln>
              <a:solidFill>
                <a:schemeClr val="tx1"/>
              </a:solidFill>
            </a:ln>
          </p:spPr>
          <p:txBody>
            <a:bodyPr wrap="square">
              <a:spAutoFit/>
            </a:bodyPr>
            <a:lstStyle/>
            <a:p>
              <a:pPr algn="ctr"/>
              <a:r>
                <a:rPr lang="en-US" sz="2400" dirty="0"/>
                <a:t>Product based Affinity</a:t>
              </a:r>
            </a:p>
          </p:txBody>
        </p:sp>
      </p:grpSp>
      <p:grpSp>
        <p:nvGrpSpPr>
          <p:cNvPr id="16" name="Group 15">
            <a:extLst>
              <a:ext uri="{FF2B5EF4-FFF2-40B4-BE49-F238E27FC236}">
                <a16:creationId xmlns:a16="http://schemas.microsoft.com/office/drawing/2014/main" id="{EA9BACE2-4D26-4811-9123-BC729E44B041}"/>
              </a:ext>
            </a:extLst>
          </p:cNvPr>
          <p:cNvGrpSpPr/>
          <p:nvPr/>
        </p:nvGrpSpPr>
        <p:grpSpPr>
          <a:xfrm>
            <a:off x="8322425" y="1713050"/>
            <a:ext cx="3420737" cy="3199191"/>
            <a:chOff x="7527169" y="2370705"/>
            <a:chExt cx="4104640" cy="3677920"/>
          </a:xfrm>
        </p:grpSpPr>
        <p:sp>
          <p:nvSpPr>
            <p:cNvPr id="17" name="Oval 16">
              <a:extLst>
                <a:ext uri="{FF2B5EF4-FFF2-40B4-BE49-F238E27FC236}">
                  <a16:creationId xmlns:a16="http://schemas.microsoft.com/office/drawing/2014/main" id="{2D0729D0-0F33-4203-9B01-B6B207E4B087}"/>
                </a:ext>
              </a:extLst>
            </p:cNvPr>
            <p:cNvSpPr/>
            <p:nvPr/>
          </p:nvSpPr>
          <p:spPr>
            <a:xfrm>
              <a:off x="7527169" y="2370705"/>
              <a:ext cx="4104640" cy="3677920"/>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781681-E0A4-43D2-97C7-9EEC4A97DA3E}"/>
                </a:ext>
              </a:extLst>
            </p:cNvPr>
            <p:cNvSpPr/>
            <p:nvPr/>
          </p:nvSpPr>
          <p:spPr>
            <a:xfrm>
              <a:off x="8718821" y="2955555"/>
              <a:ext cx="2319318" cy="2398930"/>
            </a:xfrm>
            <a:prstGeom prst="rect">
              <a:avLst/>
            </a:prstGeom>
            <a:solidFill>
              <a:schemeClr val="tx2">
                <a:lumMod val="7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B74C48F4-AEB5-4118-83D9-ED8C1BACE6AB}"/>
                </a:ext>
              </a:extLst>
            </p:cNvPr>
            <p:cNvCxnSpPr/>
            <p:nvPr/>
          </p:nvCxnSpPr>
          <p:spPr>
            <a:xfrm>
              <a:off x="8718821" y="3721984"/>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DC9E4C-38DE-4CA7-9533-972F73B27D3C}"/>
                </a:ext>
              </a:extLst>
            </p:cNvPr>
            <p:cNvCxnSpPr/>
            <p:nvPr/>
          </p:nvCxnSpPr>
          <p:spPr>
            <a:xfrm>
              <a:off x="8718821" y="4548452"/>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ECA706-5443-4B74-B82C-7F4150194084}"/>
                </a:ext>
              </a:extLst>
            </p:cNvPr>
            <p:cNvCxnSpPr/>
            <p:nvPr/>
          </p:nvCxnSpPr>
          <p:spPr>
            <a:xfrm>
              <a:off x="943724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087148-343F-4548-A378-BADF8982A4D5}"/>
                </a:ext>
              </a:extLst>
            </p:cNvPr>
            <p:cNvCxnSpPr/>
            <p:nvPr/>
          </p:nvCxnSpPr>
          <p:spPr>
            <a:xfrm>
              <a:off x="1023988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6991470D-025E-4832-B0E8-0FA12918B67A}"/>
              </a:ext>
            </a:extLst>
          </p:cNvPr>
          <p:cNvSpPr txBox="1"/>
          <p:nvPr/>
        </p:nvSpPr>
        <p:spPr>
          <a:xfrm>
            <a:off x="6620687" y="5147346"/>
            <a:ext cx="5900040" cy="492443"/>
          </a:xfrm>
          <a:prstGeom prst="rect">
            <a:avLst/>
          </a:prstGeom>
          <a:noFill/>
        </p:spPr>
        <p:txBody>
          <a:bodyPr wrap="square" rtlCol="0">
            <a:spAutoFit/>
          </a:bodyPr>
          <a:lstStyle/>
          <a:p>
            <a:pPr algn="ctr"/>
            <a:r>
              <a:rPr lang="en-US" sz="2600" dirty="0"/>
              <a:t>Affinity for (</a:t>
            </a:r>
            <a:r>
              <a:rPr lang="en-US" sz="2600" dirty="0">
                <a:solidFill>
                  <a:srgbClr val="FF0000"/>
                </a:solidFill>
              </a:rPr>
              <a:t>u’</a:t>
            </a:r>
            <a:r>
              <a:rPr lang="en-US" sz="2600" dirty="0"/>
              <a:t>,</a:t>
            </a:r>
            <a:r>
              <a:rPr lang="en-US" sz="2600" dirty="0" err="1"/>
              <a:t>p,l</a:t>
            </a:r>
            <a:r>
              <a:rPr lang="en-US" sz="2600" dirty="0"/>
              <a:t>) -&gt; Affinity for (</a:t>
            </a:r>
            <a:r>
              <a:rPr lang="en-US" sz="2600" dirty="0" err="1">
                <a:solidFill>
                  <a:srgbClr val="FF0000"/>
                </a:solidFill>
              </a:rPr>
              <a:t>u</a:t>
            </a:r>
            <a:r>
              <a:rPr lang="en-US" sz="2600" dirty="0" err="1"/>
              <a:t>,p,l</a:t>
            </a:r>
            <a:r>
              <a:rPr lang="en-US" sz="2600" dirty="0"/>
              <a:t>)</a:t>
            </a:r>
          </a:p>
        </p:txBody>
      </p:sp>
      <p:cxnSp>
        <p:nvCxnSpPr>
          <p:cNvPr id="24" name="Straight Arrow Connector 23">
            <a:extLst>
              <a:ext uri="{FF2B5EF4-FFF2-40B4-BE49-F238E27FC236}">
                <a16:creationId xmlns:a16="http://schemas.microsoft.com/office/drawing/2014/main" id="{7E1FF78F-5527-4A79-BC60-B3F6F19F4B36}"/>
              </a:ext>
            </a:extLst>
          </p:cNvPr>
          <p:cNvCxnSpPr/>
          <p:nvPr/>
        </p:nvCxnSpPr>
        <p:spPr>
          <a:xfrm>
            <a:off x="10281967" y="3312645"/>
            <a:ext cx="0" cy="18242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1A7A76F-FFBC-42CF-BE76-115F50F9DAA7}"/>
              </a:ext>
            </a:extLst>
          </p:cNvPr>
          <p:cNvSpPr/>
          <p:nvPr/>
        </p:nvSpPr>
        <p:spPr>
          <a:xfrm>
            <a:off x="10165009" y="3048490"/>
            <a:ext cx="233916" cy="253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737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Geo-fencing?</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2</a:t>
            </a:fld>
            <a:endParaRPr lang="en-US"/>
          </a:p>
        </p:txBody>
      </p:sp>
      <p:sp>
        <p:nvSpPr>
          <p:cNvPr id="7" name="TextBox 6"/>
          <p:cNvSpPr txBox="1"/>
          <p:nvPr/>
        </p:nvSpPr>
        <p:spPr>
          <a:xfrm>
            <a:off x="140676" y="982765"/>
            <a:ext cx="8124973" cy="2739211"/>
          </a:xfrm>
          <a:prstGeom prst="rect">
            <a:avLst/>
          </a:prstGeom>
          <a:noFill/>
        </p:spPr>
        <p:txBody>
          <a:bodyPr wrap="square" rtlCol="0">
            <a:spAutoFit/>
          </a:bodyPr>
          <a:lstStyle/>
          <a:p>
            <a:r>
              <a:rPr lang="en-US" sz="3200" b="1" dirty="0"/>
              <a:t>Geo-fencing: </a:t>
            </a:r>
            <a:endParaRPr lang="en-US" sz="3200" dirty="0"/>
          </a:p>
          <a:p>
            <a:pPr marL="342900" indent="-342900">
              <a:buFont typeface="Arial" panose="020B0604020202020204" pitchFamily="34" charset="0"/>
              <a:buChar char="•"/>
            </a:pPr>
            <a:r>
              <a:rPr lang="en-US" sz="2800" dirty="0"/>
              <a:t>Send messages at entry/exit in an area</a:t>
            </a:r>
          </a:p>
          <a:p>
            <a:endParaRPr lang="en-US" sz="2800" dirty="0"/>
          </a:p>
          <a:p>
            <a:pPr marL="342900" indent="-342900">
              <a:buFont typeface="Arial" panose="020B0604020202020204" pitchFamily="34" charset="0"/>
              <a:buChar char="•"/>
            </a:pPr>
            <a:r>
              <a:rPr lang="en-US" sz="2800" dirty="0"/>
              <a:t>Consist of two broad stages:</a:t>
            </a:r>
          </a:p>
          <a:p>
            <a:pPr marL="742950" lvl="1" indent="-285750">
              <a:buFontTx/>
              <a:buChar char="-"/>
            </a:pPr>
            <a:r>
              <a:rPr lang="en-US" sz="2800" dirty="0"/>
              <a:t>Geo-fence design:</a:t>
            </a:r>
            <a:endParaRPr lang="en-US" sz="2800" b="1" dirty="0">
              <a:solidFill>
                <a:srgbClr val="FF0000"/>
              </a:solidFill>
            </a:endParaRPr>
          </a:p>
          <a:p>
            <a:pPr marL="742950" lvl="1" indent="-285750">
              <a:buFontTx/>
              <a:buChar char="-"/>
            </a:pPr>
            <a:r>
              <a:rPr lang="en-US" sz="2800" dirty="0"/>
              <a:t>Real time detection:</a:t>
            </a:r>
          </a:p>
        </p:txBody>
      </p:sp>
      <p:sp>
        <p:nvSpPr>
          <p:cNvPr id="8" name="Rectangle 7">
            <a:extLst>
              <a:ext uri="{FF2B5EF4-FFF2-40B4-BE49-F238E27FC236}">
                <a16:creationId xmlns:a16="http://schemas.microsoft.com/office/drawing/2014/main" id="{D45F4196-9F5A-46FC-973D-2DECD2129A6A}"/>
              </a:ext>
            </a:extLst>
          </p:cNvPr>
          <p:cNvSpPr/>
          <p:nvPr/>
        </p:nvSpPr>
        <p:spPr>
          <a:xfrm>
            <a:off x="3624844" y="2768585"/>
            <a:ext cx="1943737" cy="523220"/>
          </a:xfrm>
          <a:prstGeom prst="rect">
            <a:avLst/>
          </a:prstGeom>
        </p:spPr>
        <p:txBody>
          <a:bodyPr wrap="none">
            <a:spAutoFit/>
          </a:bodyPr>
          <a:lstStyle/>
          <a:p>
            <a:r>
              <a:rPr lang="en-US" sz="2800" b="1" dirty="0">
                <a:solidFill>
                  <a:srgbClr val="FF0000"/>
                </a:solidFill>
              </a:rPr>
              <a:t>OUR FOCUS</a:t>
            </a:r>
            <a:endParaRPr lang="en-US" sz="2000" dirty="0"/>
          </a:p>
        </p:txBody>
      </p:sp>
      <p:sp>
        <p:nvSpPr>
          <p:cNvPr id="10" name="Rectangle 9">
            <a:extLst>
              <a:ext uri="{FF2B5EF4-FFF2-40B4-BE49-F238E27FC236}">
                <a16:creationId xmlns:a16="http://schemas.microsoft.com/office/drawing/2014/main" id="{CD587261-FFB4-4AD6-8C29-4B159DA5AF1D}"/>
              </a:ext>
            </a:extLst>
          </p:cNvPr>
          <p:cNvSpPr/>
          <p:nvPr/>
        </p:nvSpPr>
        <p:spPr>
          <a:xfrm>
            <a:off x="3448632" y="3160208"/>
            <a:ext cx="5638082" cy="523220"/>
          </a:xfrm>
          <a:prstGeom prst="rect">
            <a:avLst/>
          </a:prstGeom>
        </p:spPr>
        <p:txBody>
          <a:bodyPr wrap="none">
            <a:spAutoFit/>
          </a:bodyPr>
          <a:lstStyle/>
          <a:p>
            <a:pPr lvl="1"/>
            <a:r>
              <a:rPr lang="en-US" sz="2800" dirty="0">
                <a:solidFill>
                  <a:srgbClr val="FF0000"/>
                </a:solidFill>
              </a:rPr>
              <a:t>Most of prior work in geo-fencing</a:t>
            </a:r>
          </a:p>
        </p:txBody>
      </p:sp>
      <p:grpSp>
        <p:nvGrpSpPr>
          <p:cNvPr id="20" name="Group 19">
            <a:extLst>
              <a:ext uri="{FF2B5EF4-FFF2-40B4-BE49-F238E27FC236}">
                <a16:creationId xmlns:a16="http://schemas.microsoft.com/office/drawing/2014/main" id="{F0DA25F4-0FA1-4053-8B05-FF580B566B52}"/>
              </a:ext>
            </a:extLst>
          </p:cNvPr>
          <p:cNvGrpSpPr/>
          <p:nvPr/>
        </p:nvGrpSpPr>
        <p:grpSpPr>
          <a:xfrm>
            <a:off x="8661415" y="1150898"/>
            <a:ext cx="3366459" cy="3617883"/>
            <a:chOff x="8265649" y="1839432"/>
            <a:chExt cx="3516520" cy="3725861"/>
          </a:xfrm>
        </p:grpSpPr>
        <p:sp>
          <p:nvSpPr>
            <p:cNvPr id="6" name="Oval 5">
              <a:extLst>
                <a:ext uri="{FF2B5EF4-FFF2-40B4-BE49-F238E27FC236}">
                  <a16:creationId xmlns:a16="http://schemas.microsoft.com/office/drawing/2014/main" id="{21185F0A-ECB5-43DF-AC1D-9CDA0524B6DA}"/>
                </a:ext>
              </a:extLst>
            </p:cNvPr>
            <p:cNvSpPr/>
            <p:nvPr/>
          </p:nvSpPr>
          <p:spPr>
            <a:xfrm>
              <a:off x="8578159" y="1839432"/>
              <a:ext cx="3204010" cy="307281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Marker">
              <a:extLst>
                <a:ext uri="{FF2B5EF4-FFF2-40B4-BE49-F238E27FC236}">
                  <a16:creationId xmlns:a16="http://schemas.microsoft.com/office/drawing/2014/main" id="{F0217742-48F0-4105-9C1E-DA54E4B23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1207" y="2525511"/>
              <a:ext cx="1197044" cy="1197044"/>
            </a:xfrm>
            <a:prstGeom prst="rect">
              <a:avLst/>
            </a:prstGeom>
          </p:spPr>
        </p:pic>
        <p:cxnSp>
          <p:nvCxnSpPr>
            <p:cNvPr id="13" name="Straight Arrow Connector 12">
              <a:extLst>
                <a:ext uri="{FF2B5EF4-FFF2-40B4-BE49-F238E27FC236}">
                  <a16:creationId xmlns:a16="http://schemas.microsoft.com/office/drawing/2014/main" id="{FDB4D6D9-E751-4D8D-BC08-CCEA8BF307DB}"/>
                </a:ext>
              </a:extLst>
            </p:cNvPr>
            <p:cNvCxnSpPr/>
            <p:nvPr/>
          </p:nvCxnSpPr>
          <p:spPr>
            <a:xfrm>
              <a:off x="8265649" y="2222205"/>
              <a:ext cx="1367449" cy="10526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720BCA-B3A1-469A-BC22-DCB1488F0FBE}"/>
                </a:ext>
              </a:extLst>
            </p:cNvPr>
            <p:cNvSpPr txBox="1"/>
            <p:nvPr/>
          </p:nvSpPr>
          <p:spPr>
            <a:xfrm>
              <a:off x="8687859" y="5103628"/>
              <a:ext cx="2883739" cy="461665"/>
            </a:xfrm>
            <a:prstGeom prst="rect">
              <a:avLst/>
            </a:prstGeom>
            <a:noFill/>
          </p:spPr>
          <p:txBody>
            <a:bodyPr wrap="square" rtlCol="0">
              <a:spAutoFit/>
            </a:bodyPr>
            <a:lstStyle/>
            <a:p>
              <a:pPr algn="ctr"/>
              <a:r>
                <a:rPr lang="en-US" sz="2400" dirty="0"/>
                <a:t>Example Geo-fence</a:t>
              </a:r>
            </a:p>
          </p:txBody>
        </p:sp>
        <p:sp>
          <p:nvSpPr>
            <p:cNvPr id="15" name="TextBox 14">
              <a:extLst>
                <a:ext uri="{FF2B5EF4-FFF2-40B4-BE49-F238E27FC236}">
                  <a16:creationId xmlns:a16="http://schemas.microsoft.com/office/drawing/2014/main" id="{EE79C23D-045E-4715-A0E3-0D70B6ED60CF}"/>
                </a:ext>
              </a:extLst>
            </p:cNvPr>
            <p:cNvSpPr txBox="1"/>
            <p:nvPr/>
          </p:nvSpPr>
          <p:spPr>
            <a:xfrm>
              <a:off x="8415710" y="2993336"/>
              <a:ext cx="1277947" cy="461665"/>
            </a:xfrm>
            <a:prstGeom prst="rect">
              <a:avLst/>
            </a:prstGeom>
            <a:noFill/>
          </p:spPr>
          <p:txBody>
            <a:bodyPr wrap="square" rtlCol="0">
              <a:spAutoFit/>
            </a:bodyPr>
            <a:lstStyle/>
            <a:p>
              <a:pPr algn="ctr"/>
              <a:r>
                <a:rPr lang="en-US" sz="2400" dirty="0"/>
                <a:t>Entry</a:t>
              </a:r>
            </a:p>
          </p:txBody>
        </p:sp>
        <p:cxnSp>
          <p:nvCxnSpPr>
            <p:cNvPr id="16" name="Straight Arrow Connector 15">
              <a:extLst>
                <a:ext uri="{FF2B5EF4-FFF2-40B4-BE49-F238E27FC236}">
                  <a16:creationId xmlns:a16="http://schemas.microsoft.com/office/drawing/2014/main" id="{3BFBF2AF-8B46-48FA-868E-0D61167F2054}"/>
                </a:ext>
              </a:extLst>
            </p:cNvPr>
            <p:cNvCxnSpPr>
              <a:cxnSpLocks/>
            </p:cNvCxnSpPr>
            <p:nvPr/>
          </p:nvCxnSpPr>
          <p:spPr>
            <a:xfrm flipV="1">
              <a:off x="10887740" y="1839433"/>
              <a:ext cx="894429" cy="13847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F0982AD-F68D-4303-9408-748D81FF96DF}"/>
                </a:ext>
              </a:extLst>
            </p:cNvPr>
            <p:cNvSpPr txBox="1"/>
            <p:nvPr/>
          </p:nvSpPr>
          <p:spPr>
            <a:xfrm>
              <a:off x="10323442" y="3224168"/>
              <a:ext cx="1277947" cy="461665"/>
            </a:xfrm>
            <a:prstGeom prst="rect">
              <a:avLst/>
            </a:prstGeom>
            <a:noFill/>
          </p:spPr>
          <p:txBody>
            <a:bodyPr wrap="square" rtlCol="0">
              <a:spAutoFit/>
            </a:bodyPr>
            <a:lstStyle/>
            <a:p>
              <a:pPr algn="ctr"/>
              <a:r>
                <a:rPr lang="en-US" sz="2400" dirty="0"/>
                <a:t>Exit</a:t>
              </a:r>
            </a:p>
          </p:txBody>
        </p:sp>
      </p:grpSp>
    </p:spTree>
    <p:extLst>
      <p:ext uri="{BB962C8B-B14F-4D97-AF65-F5344CB8AC3E}">
        <p14:creationId xmlns:p14="http://schemas.microsoft.com/office/powerpoint/2010/main" val="295800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3AD14-CE6A-44A7-B0A3-2283F8B3FC70}"/>
              </a:ext>
            </a:extLst>
          </p:cNvPr>
          <p:cNvSpPr>
            <a:spLocks noGrp="1"/>
          </p:cNvSpPr>
          <p:nvPr>
            <p:ph type="title"/>
          </p:nvPr>
        </p:nvSpPr>
        <p:spPr/>
        <p:txBody>
          <a:bodyPr>
            <a:normAutofit fontScale="90000"/>
          </a:bodyPr>
          <a:lstStyle/>
          <a:p>
            <a:r>
              <a:rPr lang="en-US" dirty="0"/>
              <a:t>Affinity Modeling</a:t>
            </a:r>
          </a:p>
        </p:txBody>
      </p:sp>
      <p:sp>
        <p:nvSpPr>
          <p:cNvPr id="3" name="Footer Placeholder 2">
            <a:extLst>
              <a:ext uri="{FF2B5EF4-FFF2-40B4-BE49-F238E27FC236}">
                <a16:creationId xmlns:a16="http://schemas.microsoft.com/office/drawing/2014/main" id="{DB31992F-8094-4CD6-AB47-6116D38A3D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CAECFB-FD18-49D2-B110-1EA0EED268D8}"/>
              </a:ext>
            </a:extLst>
          </p:cNvPr>
          <p:cNvSpPr>
            <a:spLocks noGrp="1"/>
          </p:cNvSpPr>
          <p:nvPr>
            <p:ph type="sldNum" sz="quarter" idx="12"/>
          </p:nvPr>
        </p:nvSpPr>
        <p:spPr/>
        <p:txBody>
          <a:bodyPr/>
          <a:lstStyle/>
          <a:p>
            <a:fld id="{34B15879-1642-B348-BD1E-EF3DF0D37267}" type="slidenum">
              <a:rPr lang="en-US" smtClean="0"/>
              <a:t>20</a:t>
            </a:fld>
            <a:endParaRPr lang="en-US"/>
          </a:p>
        </p:txBody>
      </p:sp>
      <p:graphicFrame>
        <p:nvGraphicFramePr>
          <p:cNvPr id="6" name="Diagram 5">
            <a:extLst>
              <a:ext uri="{FF2B5EF4-FFF2-40B4-BE49-F238E27FC236}">
                <a16:creationId xmlns:a16="http://schemas.microsoft.com/office/drawing/2014/main" id="{928CD519-00AC-4026-93D0-21E024D64F74}"/>
              </a:ext>
            </a:extLst>
          </p:cNvPr>
          <p:cNvGraphicFramePr/>
          <p:nvPr>
            <p:extLst>
              <p:ext uri="{D42A27DB-BD31-4B8C-83A1-F6EECF244321}">
                <p14:modId xmlns:p14="http://schemas.microsoft.com/office/powerpoint/2010/main" val="906378510"/>
              </p:ext>
            </p:extLst>
          </p:nvPr>
        </p:nvGraphicFramePr>
        <p:xfrm>
          <a:off x="140674" y="1076959"/>
          <a:ext cx="11887199" cy="4315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5597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6A8B-4BD9-420D-8D3D-FBB7337036F8}"/>
              </a:ext>
            </a:extLst>
          </p:cNvPr>
          <p:cNvSpPr>
            <a:spLocks noGrp="1"/>
          </p:cNvSpPr>
          <p:nvPr>
            <p:ph type="title"/>
          </p:nvPr>
        </p:nvSpPr>
        <p:spPr/>
        <p:txBody>
          <a:bodyPr>
            <a:normAutofit fontScale="90000"/>
          </a:bodyPr>
          <a:lstStyle/>
          <a:p>
            <a:r>
              <a:rPr lang="en-US" dirty="0"/>
              <a:t>Semantic Location Similarity</a:t>
            </a:r>
          </a:p>
        </p:txBody>
      </p:sp>
      <p:sp>
        <p:nvSpPr>
          <p:cNvPr id="3" name="Footer Placeholder 2">
            <a:extLst>
              <a:ext uri="{FF2B5EF4-FFF2-40B4-BE49-F238E27FC236}">
                <a16:creationId xmlns:a16="http://schemas.microsoft.com/office/drawing/2014/main" id="{80A419DC-301B-415D-870C-0B867CC784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9716169-6C9B-407D-ABE8-480FD0B18092}"/>
              </a:ext>
            </a:extLst>
          </p:cNvPr>
          <p:cNvSpPr>
            <a:spLocks noGrp="1"/>
          </p:cNvSpPr>
          <p:nvPr>
            <p:ph type="sldNum" sz="quarter" idx="12"/>
          </p:nvPr>
        </p:nvSpPr>
        <p:spPr/>
        <p:txBody>
          <a:bodyPr/>
          <a:lstStyle/>
          <a:p>
            <a:fld id="{34B15879-1642-B348-BD1E-EF3DF0D37267}" type="slidenum">
              <a:rPr lang="en-US" smtClean="0"/>
              <a:t>21</a:t>
            </a:fld>
            <a:endParaRPr lang="en-US"/>
          </a:p>
        </p:txBody>
      </p:sp>
      <p:graphicFrame>
        <p:nvGraphicFramePr>
          <p:cNvPr id="5" name="Table 4">
            <a:extLst>
              <a:ext uri="{FF2B5EF4-FFF2-40B4-BE49-F238E27FC236}">
                <a16:creationId xmlns:a16="http://schemas.microsoft.com/office/drawing/2014/main" id="{F7C2E502-FE00-4320-B692-54DD2C2BE691}"/>
              </a:ext>
            </a:extLst>
          </p:cNvPr>
          <p:cNvGraphicFramePr>
            <a:graphicFrameLocks noGrp="1"/>
          </p:cNvGraphicFramePr>
          <p:nvPr>
            <p:extLst>
              <p:ext uri="{D42A27DB-BD31-4B8C-83A1-F6EECF244321}">
                <p14:modId xmlns:p14="http://schemas.microsoft.com/office/powerpoint/2010/main" val="927490779"/>
              </p:ext>
            </p:extLst>
          </p:nvPr>
        </p:nvGraphicFramePr>
        <p:xfrm>
          <a:off x="341539" y="3014046"/>
          <a:ext cx="5323136" cy="736600"/>
        </p:xfrm>
        <a:graphic>
          <a:graphicData uri="http://schemas.openxmlformats.org/drawingml/2006/table">
            <a:tbl>
              <a:tblPr firstRow="1" bandRow="1">
                <a:tableStyleId>{5C22544A-7EE6-4342-B048-85BDC9FD1C3A}</a:tableStyleId>
              </a:tblPr>
              <a:tblGrid>
                <a:gridCol w="1330784">
                  <a:extLst>
                    <a:ext uri="{9D8B030D-6E8A-4147-A177-3AD203B41FA5}">
                      <a16:colId xmlns:a16="http://schemas.microsoft.com/office/drawing/2014/main" val="470568126"/>
                    </a:ext>
                  </a:extLst>
                </a:gridCol>
                <a:gridCol w="1330784">
                  <a:extLst>
                    <a:ext uri="{9D8B030D-6E8A-4147-A177-3AD203B41FA5}">
                      <a16:colId xmlns:a16="http://schemas.microsoft.com/office/drawing/2014/main" val="3013659897"/>
                    </a:ext>
                  </a:extLst>
                </a:gridCol>
                <a:gridCol w="1330784">
                  <a:extLst>
                    <a:ext uri="{9D8B030D-6E8A-4147-A177-3AD203B41FA5}">
                      <a16:colId xmlns:a16="http://schemas.microsoft.com/office/drawing/2014/main" val="2699931288"/>
                    </a:ext>
                  </a:extLst>
                </a:gridCol>
                <a:gridCol w="1330784">
                  <a:extLst>
                    <a:ext uri="{9D8B030D-6E8A-4147-A177-3AD203B41FA5}">
                      <a16:colId xmlns:a16="http://schemas.microsoft.com/office/drawing/2014/main" val="3005665659"/>
                    </a:ext>
                  </a:extLst>
                </a:gridCol>
              </a:tblGrid>
              <a:tr h="133575">
                <a:tc>
                  <a:txBody>
                    <a:bodyPr/>
                    <a:lstStyle/>
                    <a:p>
                      <a:pPr algn="ctr"/>
                      <a:r>
                        <a:rPr lang="en-US" dirty="0"/>
                        <a:t>Restaurants</a:t>
                      </a:r>
                    </a:p>
                  </a:txBody>
                  <a:tcPr/>
                </a:tc>
                <a:tc>
                  <a:txBody>
                    <a:bodyPr/>
                    <a:lstStyle/>
                    <a:p>
                      <a:pPr algn="ctr"/>
                      <a:r>
                        <a:rPr lang="en-US" dirty="0"/>
                        <a:t>Church</a:t>
                      </a:r>
                    </a:p>
                  </a:txBody>
                  <a:tcPr/>
                </a:tc>
                <a:tc>
                  <a:txBody>
                    <a:bodyPr/>
                    <a:lstStyle/>
                    <a:p>
                      <a:pPr algn="ctr"/>
                      <a:r>
                        <a:rPr lang="en-US" dirty="0"/>
                        <a:t>Gym</a:t>
                      </a:r>
                    </a:p>
                  </a:txBody>
                  <a:tcPr/>
                </a:tc>
                <a:tc>
                  <a:txBody>
                    <a:bodyPr/>
                    <a:lstStyle/>
                    <a:p>
                      <a:pPr algn="ctr"/>
                      <a:r>
                        <a:rPr lang="en-US" dirty="0"/>
                        <a:t>Banks</a:t>
                      </a:r>
                    </a:p>
                  </a:txBody>
                  <a:tcPr/>
                </a:tc>
                <a:extLst>
                  <a:ext uri="{0D108BD9-81ED-4DB2-BD59-A6C34878D82A}">
                    <a16:rowId xmlns:a16="http://schemas.microsoft.com/office/drawing/2014/main" val="2256668139"/>
                  </a:ext>
                </a:extLst>
              </a:tr>
              <a:tr h="370840">
                <a:tc>
                  <a:txBody>
                    <a:bodyPr/>
                    <a:lstStyle/>
                    <a:p>
                      <a:pPr algn="ctr"/>
                      <a:r>
                        <a:rPr lang="en-US" dirty="0"/>
                        <a:t>0.6</a:t>
                      </a:r>
                    </a:p>
                  </a:txBody>
                  <a:tcPr/>
                </a:tc>
                <a:tc>
                  <a:txBody>
                    <a:bodyPr/>
                    <a:lstStyle/>
                    <a:p>
                      <a:pPr algn="ctr"/>
                      <a:r>
                        <a:rPr lang="en-US" dirty="0"/>
                        <a:t>0.1</a:t>
                      </a:r>
                    </a:p>
                  </a:txBody>
                  <a:tcPr/>
                </a:tc>
                <a:tc>
                  <a:txBody>
                    <a:bodyPr/>
                    <a:lstStyle/>
                    <a:p>
                      <a:pPr algn="ctr"/>
                      <a:r>
                        <a:rPr lang="en-US" dirty="0"/>
                        <a:t>0.3</a:t>
                      </a:r>
                    </a:p>
                  </a:txBody>
                  <a:tcPr/>
                </a:tc>
                <a:tc>
                  <a:txBody>
                    <a:bodyPr/>
                    <a:lstStyle/>
                    <a:p>
                      <a:pPr algn="ctr"/>
                      <a:r>
                        <a:rPr lang="en-US" dirty="0"/>
                        <a:t>0.0</a:t>
                      </a:r>
                    </a:p>
                  </a:txBody>
                  <a:tcPr/>
                </a:tc>
                <a:extLst>
                  <a:ext uri="{0D108BD9-81ED-4DB2-BD59-A6C34878D82A}">
                    <a16:rowId xmlns:a16="http://schemas.microsoft.com/office/drawing/2014/main" val="2360854508"/>
                  </a:ext>
                </a:extLst>
              </a:tr>
            </a:tbl>
          </a:graphicData>
        </a:graphic>
      </p:graphicFrame>
      <p:graphicFrame>
        <p:nvGraphicFramePr>
          <p:cNvPr id="6" name="Table 5">
            <a:extLst>
              <a:ext uri="{FF2B5EF4-FFF2-40B4-BE49-F238E27FC236}">
                <a16:creationId xmlns:a16="http://schemas.microsoft.com/office/drawing/2014/main" id="{993B9137-CC53-475B-BEAE-9E3695D170DA}"/>
              </a:ext>
            </a:extLst>
          </p:cNvPr>
          <p:cNvGraphicFramePr>
            <a:graphicFrameLocks noGrp="1"/>
          </p:cNvGraphicFramePr>
          <p:nvPr>
            <p:extLst>
              <p:ext uri="{D42A27DB-BD31-4B8C-83A1-F6EECF244321}">
                <p14:modId xmlns:p14="http://schemas.microsoft.com/office/powerpoint/2010/main" val="814143708"/>
              </p:ext>
            </p:extLst>
          </p:nvPr>
        </p:nvGraphicFramePr>
        <p:xfrm>
          <a:off x="6595144" y="3027179"/>
          <a:ext cx="5325508" cy="736600"/>
        </p:xfrm>
        <a:graphic>
          <a:graphicData uri="http://schemas.openxmlformats.org/drawingml/2006/table">
            <a:tbl>
              <a:tblPr firstRow="1" bandRow="1">
                <a:tableStyleId>{5C22544A-7EE6-4342-B048-85BDC9FD1C3A}</a:tableStyleId>
              </a:tblPr>
              <a:tblGrid>
                <a:gridCol w="1331377">
                  <a:extLst>
                    <a:ext uri="{9D8B030D-6E8A-4147-A177-3AD203B41FA5}">
                      <a16:colId xmlns:a16="http://schemas.microsoft.com/office/drawing/2014/main" val="470568126"/>
                    </a:ext>
                  </a:extLst>
                </a:gridCol>
                <a:gridCol w="1331377">
                  <a:extLst>
                    <a:ext uri="{9D8B030D-6E8A-4147-A177-3AD203B41FA5}">
                      <a16:colId xmlns:a16="http://schemas.microsoft.com/office/drawing/2014/main" val="3013659897"/>
                    </a:ext>
                  </a:extLst>
                </a:gridCol>
                <a:gridCol w="1331377">
                  <a:extLst>
                    <a:ext uri="{9D8B030D-6E8A-4147-A177-3AD203B41FA5}">
                      <a16:colId xmlns:a16="http://schemas.microsoft.com/office/drawing/2014/main" val="2699931288"/>
                    </a:ext>
                  </a:extLst>
                </a:gridCol>
                <a:gridCol w="1331377">
                  <a:extLst>
                    <a:ext uri="{9D8B030D-6E8A-4147-A177-3AD203B41FA5}">
                      <a16:colId xmlns:a16="http://schemas.microsoft.com/office/drawing/2014/main" val="319403782"/>
                    </a:ext>
                  </a:extLst>
                </a:gridCol>
              </a:tblGrid>
              <a:tr h="245653">
                <a:tc>
                  <a:txBody>
                    <a:bodyPr/>
                    <a:lstStyle/>
                    <a:p>
                      <a:pPr algn="ctr"/>
                      <a:r>
                        <a:rPr lang="en-US" dirty="0"/>
                        <a:t>Restaurants</a:t>
                      </a:r>
                    </a:p>
                  </a:txBody>
                  <a:tcPr/>
                </a:tc>
                <a:tc>
                  <a:txBody>
                    <a:bodyPr/>
                    <a:lstStyle/>
                    <a:p>
                      <a:pPr algn="ctr"/>
                      <a:r>
                        <a:rPr lang="en-US" dirty="0"/>
                        <a:t>Church</a:t>
                      </a:r>
                    </a:p>
                  </a:txBody>
                  <a:tcPr/>
                </a:tc>
                <a:tc>
                  <a:txBody>
                    <a:bodyPr/>
                    <a:lstStyle/>
                    <a:p>
                      <a:pPr algn="ctr"/>
                      <a:r>
                        <a:rPr lang="en-US" dirty="0"/>
                        <a:t>Gym</a:t>
                      </a:r>
                    </a:p>
                  </a:txBody>
                  <a:tcPr/>
                </a:tc>
                <a:tc>
                  <a:txBody>
                    <a:bodyPr/>
                    <a:lstStyle/>
                    <a:p>
                      <a:pPr algn="ctr"/>
                      <a:r>
                        <a:rPr lang="en-US" dirty="0"/>
                        <a:t>Banks</a:t>
                      </a:r>
                    </a:p>
                  </a:txBody>
                  <a:tcPr/>
                </a:tc>
                <a:extLst>
                  <a:ext uri="{0D108BD9-81ED-4DB2-BD59-A6C34878D82A}">
                    <a16:rowId xmlns:a16="http://schemas.microsoft.com/office/drawing/2014/main" val="2256668139"/>
                  </a:ext>
                </a:extLst>
              </a:tr>
              <a:tr h="370840">
                <a:tc>
                  <a:txBody>
                    <a:bodyPr/>
                    <a:lstStyle/>
                    <a:p>
                      <a:pPr algn="ctr"/>
                      <a:r>
                        <a:rPr lang="en-US" dirty="0"/>
                        <a:t>0.6</a:t>
                      </a:r>
                    </a:p>
                  </a:txBody>
                  <a:tcPr/>
                </a:tc>
                <a:tc>
                  <a:txBody>
                    <a:bodyPr/>
                    <a:lstStyle/>
                    <a:p>
                      <a:pPr algn="ctr"/>
                      <a:r>
                        <a:rPr lang="en-US" dirty="0"/>
                        <a:t>0.2</a:t>
                      </a:r>
                    </a:p>
                  </a:txBody>
                  <a:tcPr/>
                </a:tc>
                <a:tc>
                  <a:txBody>
                    <a:bodyPr/>
                    <a:lstStyle/>
                    <a:p>
                      <a:pPr algn="ctr"/>
                      <a:r>
                        <a:rPr lang="en-US" dirty="0"/>
                        <a:t>0.0</a:t>
                      </a:r>
                    </a:p>
                  </a:txBody>
                  <a:tcPr/>
                </a:tc>
                <a:tc>
                  <a:txBody>
                    <a:bodyPr/>
                    <a:lstStyle/>
                    <a:p>
                      <a:pPr algn="ctr"/>
                      <a:r>
                        <a:rPr lang="en-US" dirty="0"/>
                        <a:t>0.2</a:t>
                      </a:r>
                    </a:p>
                  </a:txBody>
                  <a:tcPr/>
                </a:tc>
                <a:extLst>
                  <a:ext uri="{0D108BD9-81ED-4DB2-BD59-A6C34878D82A}">
                    <a16:rowId xmlns:a16="http://schemas.microsoft.com/office/drawing/2014/main" val="2360854508"/>
                  </a:ext>
                </a:extLst>
              </a:tr>
            </a:tbl>
          </a:graphicData>
        </a:graphic>
      </p:graphicFrame>
      <p:sp>
        <p:nvSpPr>
          <p:cNvPr id="7" name="TextBox 6">
            <a:extLst>
              <a:ext uri="{FF2B5EF4-FFF2-40B4-BE49-F238E27FC236}">
                <a16:creationId xmlns:a16="http://schemas.microsoft.com/office/drawing/2014/main" id="{0C07554A-B7CD-4A07-8BCB-0BBD77C57085}"/>
              </a:ext>
            </a:extLst>
          </p:cNvPr>
          <p:cNvSpPr txBox="1"/>
          <p:nvPr/>
        </p:nvSpPr>
        <p:spPr>
          <a:xfrm>
            <a:off x="1094563" y="2490826"/>
            <a:ext cx="3817088" cy="461665"/>
          </a:xfrm>
          <a:prstGeom prst="rect">
            <a:avLst/>
          </a:prstGeom>
          <a:noFill/>
        </p:spPr>
        <p:txBody>
          <a:bodyPr wrap="square" rtlCol="0">
            <a:spAutoFit/>
          </a:bodyPr>
          <a:lstStyle/>
          <a:p>
            <a:pPr algn="ctr"/>
            <a:r>
              <a:rPr lang="en-US" sz="2400" dirty="0"/>
              <a:t>Semantics of Location 1</a:t>
            </a:r>
          </a:p>
        </p:txBody>
      </p:sp>
      <p:sp>
        <p:nvSpPr>
          <p:cNvPr id="8" name="TextBox 7">
            <a:extLst>
              <a:ext uri="{FF2B5EF4-FFF2-40B4-BE49-F238E27FC236}">
                <a16:creationId xmlns:a16="http://schemas.microsoft.com/office/drawing/2014/main" id="{FAEEA554-15AE-40B1-9ED7-0539985DD7D7}"/>
              </a:ext>
            </a:extLst>
          </p:cNvPr>
          <p:cNvSpPr txBox="1"/>
          <p:nvPr/>
        </p:nvSpPr>
        <p:spPr>
          <a:xfrm>
            <a:off x="7349354" y="2490826"/>
            <a:ext cx="3817088" cy="461665"/>
          </a:xfrm>
          <a:prstGeom prst="rect">
            <a:avLst/>
          </a:prstGeom>
          <a:noFill/>
        </p:spPr>
        <p:txBody>
          <a:bodyPr wrap="square" rtlCol="0">
            <a:spAutoFit/>
          </a:bodyPr>
          <a:lstStyle/>
          <a:p>
            <a:pPr algn="ctr"/>
            <a:r>
              <a:rPr lang="en-US" sz="2400" dirty="0"/>
              <a:t>Semantics of Location 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8D9584-C08D-4B76-A3CC-F67F29E6B4FE}"/>
                  </a:ext>
                </a:extLst>
              </p:cNvPr>
              <p:cNvSpPr txBox="1"/>
              <p:nvPr/>
            </p:nvSpPr>
            <p:spPr>
              <a:xfrm>
                <a:off x="2645234" y="5103090"/>
                <a:ext cx="687808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r>
                        <a:rPr lang="en-US" sz="2800" i="1" smtClean="0">
                          <a:latin typeface="Cambria Math" panose="02040503050406030204" pitchFamily="18" charset="0"/>
                        </a:rPr>
                        <m:t>𝑖𝑚</m:t>
                      </m:r>
                      <m:r>
                        <a:rPr lang="en-US" sz="2800" b="0" i="1" baseline="-25000" smtClean="0">
                          <a:latin typeface="Cambria Math" panose="02040503050406030204" pitchFamily="18" charset="0"/>
                        </a:rPr>
                        <m:t>𝐿</m:t>
                      </m:r>
                      <m:d>
                        <m:dPr>
                          <m:ctrlPr>
                            <a:rPr lang="en-US" sz="2800" i="1">
                              <a:latin typeface="Cambria Math" panose="02040503050406030204" pitchFamily="18" charset="0"/>
                            </a:rPr>
                          </m:ctrlPr>
                        </m:dPr>
                        <m:e>
                          <m:r>
                            <a:rPr lang="en-US" sz="2800" b="0" i="1" smtClean="0">
                              <a:latin typeface="Cambria Math" panose="02040503050406030204" pitchFamily="18" charset="0"/>
                            </a:rPr>
                            <m:t>𝑙</m:t>
                          </m:r>
                          <m:r>
                            <a:rPr lang="en-US" sz="2800" i="1" baseline="-25000">
                              <a:latin typeface="Cambria Math" panose="02040503050406030204" pitchFamily="18" charset="0"/>
                            </a:rPr>
                            <m:t>1</m:t>
                          </m:r>
                          <m:r>
                            <a:rPr lang="en-US" sz="2800" i="1">
                              <a:latin typeface="Cambria Math" panose="02040503050406030204" pitchFamily="18" charset="0"/>
                            </a:rPr>
                            <m:t>, </m:t>
                          </m:r>
                          <m:r>
                            <a:rPr lang="en-US" sz="2800" b="0" i="1" smtClean="0">
                              <a:latin typeface="Cambria Math" panose="02040503050406030204" pitchFamily="18" charset="0"/>
                            </a:rPr>
                            <m:t>𝑙</m:t>
                          </m:r>
                          <m:r>
                            <a:rPr lang="en-US" sz="2800" i="1" baseline="-25000">
                              <a:latin typeface="Cambria Math" panose="02040503050406030204" pitchFamily="18" charset="0"/>
                            </a:rPr>
                            <m:t>2</m:t>
                          </m:r>
                        </m:e>
                      </m:d>
                    </m:oMath>
                  </m:oMathPara>
                </a14:m>
                <a:endParaRPr lang="en-US" sz="2800" dirty="0"/>
              </a:p>
            </p:txBody>
          </p:sp>
        </mc:Choice>
        <mc:Fallback xmlns="">
          <p:sp>
            <p:nvSpPr>
              <p:cNvPr id="9" name="TextBox 8">
                <a:extLst>
                  <a:ext uri="{FF2B5EF4-FFF2-40B4-BE49-F238E27FC236}">
                    <a16:creationId xmlns:a16="http://schemas.microsoft.com/office/drawing/2014/main" id="{9B8D9584-C08D-4B76-A3CC-F67F29E6B4FE}"/>
                  </a:ext>
                </a:extLst>
              </p:cNvPr>
              <p:cNvSpPr txBox="1">
                <a:spLocks noRot="1" noChangeAspect="1" noMove="1" noResize="1" noEditPoints="1" noAdjustHandles="1" noChangeArrowheads="1" noChangeShapeType="1" noTextEdit="1"/>
              </p:cNvSpPr>
              <p:nvPr/>
            </p:nvSpPr>
            <p:spPr>
              <a:xfrm>
                <a:off x="2645234" y="5103090"/>
                <a:ext cx="6878084" cy="523220"/>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DDC6822-6085-4214-B759-EDF2EDC0053A}"/>
              </a:ext>
            </a:extLst>
          </p:cNvPr>
          <p:cNvCxnSpPr>
            <a:cxnSpLocks/>
            <a:stCxn id="5" idx="2"/>
            <a:endCxn id="9" idx="0"/>
          </p:cNvCxnSpPr>
          <p:nvPr/>
        </p:nvCxnSpPr>
        <p:spPr>
          <a:xfrm>
            <a:off x="3003107" y="3750646"/>
            <a:ext cx="3081169" cy="13524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BE8277-2626-4119-8806-8E1D9EAB60BF}"/>
              </a:ext>
            </a:extLst>
          </p:cNvPr>
          <p:cNvCxnSpPr>
            <a:cxnSpLocks/>
            <a:stCxn id="6" idx="2"/>
            <a:endCxn id="9" idx="0"/>
          </p:cNvCxnSpPr>
          <p:nvPr/>
        </p:nvCxnSpPr>
        <p:spPr>
          <a:xfrm flipH="1">
            <a:off x="6084276" y="3763779"/>
            <a:ext cx="3173622" cy="13393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DDCB917B-025A-4FED-9AB6-BEEC0FA2C9C2}"/>
              </a:ext>
            </a:extLst>
          </p:cNvPr>
          <p:cNvSpPr txBox="1">
            <a:spLocks/>
          </p:cNvSpPr>
          <p:nvPr/>
        </p:nvSpPr>
        <p:spPr>
          <a:xfrm>
            <a:off x="140676" y="798683"/>
            <a:ext cx="11887199" cy="1407634"/>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Actual Vector: More than 100 types of places</a:t>
            </a:r>
          </a:p>
          <a:p>
            <a:r>
              <a:rPr lang="en-US" dirty="0"/>
              <a:t>Cosine Similarity for computing similarity</a:t>
            </a:r>
          </a:p>
        </p:txBody>
      </p:sp>
    </p:spTree>
    <p:extLst>
      <p:ext uri="{BB962C8B-B14F-4D97-AF65-F5344CB8AC3E}">
        <p14:creationId xmlns:p14="http://schemas.microsoft.com/office/powerpoint/2010/main" val="1574998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FF52-4DEB-4F75-BA0A-06DFEA5AF38C}"/>
              </a:ext>
            </a:extLst>
          </p:cNvPr>
          <p:cNvSpPr>
            <a:spLocks noGrp="1"/>
          </p:cNvSpPr>
          <p:nvPr>
            <p:ph type="title"/>
          </p:nvPr>
        </p:nvSpPr>
        <p:spPr/>
        <p:txBody>
          <a:bodyPr>
            <a:normAutofit fontScale="90000"/>
          </a:bodyPr>
          <a:lstStyle/>
          <a:p>
            <a:r>
              <a:rPr lang="en-US" dirty="0"/>
              <a:t>Semantic Location based Similarity</a:t>
            </a:r>
          </a:p>
        </p:txBody>
      </p:sp>
      <p:sp>
        <p:nvSpPr>
          <p:cNvPr id="3" name="Footer Placeholder 2">
            <a:extLst>
              <a:ext uri="{FF2B5EF4-FFF2-40B4-BE49-F238E27FC236}">
                <a16:creationId xmlns:a16="http://schemas.microsoft.com/office/drawing/2014/main" id="{3A1B9810-346A-45F2-A0F1-6375FE39C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740CDB-3257-4E0E-B793-40218D1EA068}"/>
              </a:ext>
            </a:extLst>
          </p:cNvPr>
          <p:cNvSpPr>
            <a:spLocks noGrp="1"/>
          </p:cNvSpPr>
          <p:nvPr>
            <p:ph type="sldNum" sz="quarter" idx="12"/>
          </p:nvPr>
        </p:nvSpPr>
        <p:spPr/>
        <p:txBody>
          <a:bodyPr/>
          <a:lstStyle/>
          <a:p>
            <a:fld id="{34B15879-1642-B348-BD1E-EF3DF0D37267}" type="slidenum">
              <a:rPr lang="en-US" smtClean="0"/>
              <a:t>22</a:t>
            </a:fld>
            <a:endParaRPr lang="en-US"/>
          </a:p>
        </p:txBody>
      </p:sp>
      <p:grpSp>
        <p:nvGrpSpPr>
          <p:cNvPr id="5" name="Group 4">
            <a:extLst>
              <a:ext uri="{FF2B5EF4-FFF2-40B4-BE49-F238E27FC236}">
                <a16:creationId xmlns:a16="http://schemas.microsoft.com/office/drawing/2014/main" id="{6349B292-1379-4707-BE3B-27173D502EF9}"/>
              </a:ext>
            </a:extLst>
          </p:cNvPr>
          <p:cNvGrpSpPr/>
          <p:nvPr/>
        </p:nvGrpSpPr>
        <p:grpSpPr>
          <a:xfrm>
            <a:off x="8182028" y="1074622"/>
            <a:ext cx="3532297" cy="3369562"/>
            <a:chOff x="7527169" y="2370705"/>
            <a:chExt cx="4104640" cy="3677920"/>
          </a:xfrm>
        </p:grpSpPr>
        <p:sp>
          <p:nvSpPr>
            <p:cNvPr id="6" name="Oval 5">
              <a:extLst>
                <a:ext uri="{FF2B5EF4-FFF2-40B4-BE49-F238E27FC236}">
                  <a16:creationId xmlns:a16="http://schemas.microsoft.com/office/drawing/2014/main" id="{D1F033C0-0305-4A15-85AE-B27CEAE6D915}"/>
                </a:ext>
              </a:extLst>
            </p:cNvPr>
            <p:cNvSpPr/>
            <p:nvPr/>
          </p:nvSpPr>
          <p:spPr>
            <a:xfrm>
              <a:off x="7527169" y="2370705"/>
              <a:ext cx="4104640" cy="3677920"/>
            </a:xfrm>
            <a:prstGeom prst="ellipse">
              <a:avLst/>
            </a:pr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F2B44D5-E186-41E4-86E6-D096A5154609}"/>
                </a:ext>
              </a:extLst>
            </p:cNvPr>
            <p:cNvSpPr/>
            <p:nvPr/>
          </p:nvSpPr>
          <p:spPr>
            <a:xfrm>
              <a:off x="8718821" y="2955555"/>
              <a:ext cx="2319318" cy="2398930"/>
            </a:xfrm>
            <a:prstGeom prst="rect">
              <a:avLst/>
            </a:prstGeom>
            <a:solidFill>
              <a:schemeClr val="tx2">
                <a:lumMod val="75000"/>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F5209029-D7D0-431E-BA23-862026AE0519}"/>
                </a:ext>
              </a:extLst>
            </p:cNvPr>
            <p:cNvCxnSpPr/>
            <p:nvPr/>
          </p:nvCxnSpPr>
          <p:spPr>
            <a:xfrm>
              <a:off x="8718821" y="3721984"/>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B7593AF-5B1E-4E03-8676-753154A62BDA}"/>
                </a:ext>
              </a:extLst>
            </p:cNvPr>
            <p:cNvCxnSpPr/>
            <p:nvPr/>
          </p:nvCxnSpPr>
          <p:spPr>
            <a:xfrm>
              <a:off x="8718821" y="4548452"/>
              <a:ext cx="231931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C5AD37-2AE1-44CD-90FA-8F507CFCB29E}"/>
                </a:ext>
              </a:extLst>
            </p:cNvPr>
            <p:cNvCxnSpPr/>
            <p:nvPr/>
          </p:nvCxnSpPr>
          <p:spPr>
            <a:xfrm>
              <a:off x="943724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0DE4E9-3A01-4B32-BCCB-007040190DEF}"/>
                </a:ext>
              </a:extLst>
            </p:cNvPr>
            <p:cNvCxnSpPr/>
            <p:nvPr/>
          </p:nvCxnSpPr>
          <p:spPr>
            <a:xfrm>
              <a:off x="10239889" y="2955555"/>
              <a:ext cx="0" cy="239893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B6D2A7BC-2D56-438F-A232-2CACE8F5333B}"/>
              </a:ext>
            </a:extLst>
          </p:cNvPr>
          <p:cNvPicPr>
            <a:picLocks noChangeAspect="1"/>
          </p:cNvPicPr>
          <p:nvPr/>
        </p:nvPicPr>
        <p:blipFill rotWithShape="1">
          <a:blip r:embed="rId3">
            <a:extLst>
              <a:ext uri="{28A0092B-C50C-407E-A947-70E740481C1C}">
                <a14:useLocalDpi xmlns:a14="http://schemas.microsoft.com/office/drawing/2010/main" val="0"/>
              </a:ext>
            </a:extLst>
          </a:blip>
          <a:srcRect r="2400"/>
          <a:stretch/>
        </p:blipFill>
        <p:spPr>
          <a:xfrm>
            <a:off x="104731" y="3656123"/>
            <a:ext cx="7228080" cy="2479963"/>
          </a:xfrm>
          <a:prstGeom prst="rect">
            <a:avLst/>
          </a:prstGeom>
        </p:spPr>
      </p:pic>
      <p:sp>
        <p:nvSpPr>
          <p:cNvPr id="15" name="Right Brace 14">
            <a:extLst>
              <a:ext uri="{FF2B5EF4-FFF2-40B4-BE49-F238E27FC236}">
                <a16:creationId xmlns:a16="http://schemas.microsoft.com/office/drawing/2014/main" id="{8E0834D3-4439-40A6-AD77-CA7EA8E91D8E}"/>
              </a:ext>
            </a:extLst>
          </p:cNvPr>
          <p:cNvSpPr/>
          <p:nvPr/>
        </p:nvSpPr>
        <p:spPr>
          <a:xfrm rot="16200000">
            <a:off x="3478203" y="2194379"/>
            <a:ext cx="586968" cy="25730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35D47CE3-417E-4182-AFC0-2E308B884D15}"/>
              </a:ext>
            </a:extLst>
          </p:cNvPr>
          <p:cNvSpPr txBox="1"/>
          <p:nvPr/>
        </p:nvSpPr>
        <p:spPr>
          <a:xfrm>
            <a:off x="1338528" y="1922807"/>
            <a:ext cx="4137490" cy="1200329"/>
          </a:xfrm>
          <a:prstGeom prst="rect">
            <a:avLst/>
          </a:prstGeom>
          <a:noFill/>
          <a:ln>
            <a:solidFill>
              <a:schemeClr val="tx1"/>
            </a:solidFill>
          </a:ln>
        </p:spPr>
        <p:txBody>
          <a:bodyPr wrap="square" rtlCol="0">
            <a:spAutoFit/>
          </a:bodyPr>
          <a:lstStyle/>
          <a:p>
            <a:pPr algn="ctr"/>
            <a:r>
              <a:rPr lang="en-US" sz="2400" dirty="0"/>
              <a:t>User based Affinity from locations outside area of interest</a:t>
            </a:r>
          </a:p>
        </p:txBody>
      </p:sp>
      <p:sp>
        <p:nvSpPr>
          <p:cNvPr id="17" name="Right Brace 16">
            <a:extLst>
              <a:ext uri="{FF2B5EF4-FFF2-40B4-BE49-F238E27FC236}">
                <a16:creationId xmlns:a16="http://schemas.microsoft.com/office/drawing/2014/main" id="{6705E1B3-11C1-4126-B3CB-29F8ABA49D76}"/>
              </a:ext>
            </a:extLst>
          </p:cNvPr>
          <p:cNvSpPr/>
          <p:nvPr/>
        </p:nvSpPr>
        <p:spPr>
          <a:xfrm rot="16200000">
            <a:off x="6102537" y="2662547"/>
            <a:ext cx="609882" cy="16367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D1FB36E-A791-41F3-A91E-BDDF28FEE742}"/>
              </a:ext>
            </a:extLst>
          </p:cNvPr>
          <p:cNvSpPr txBox="1"/>
          <p:nvPr/>
        </p:nvSpPr>
        <p:spPr>
          <a:xfrm>
            <a:off x="5537221" y="2262488"/>
            <a:ext cx="2113927" cy="830997"/>
          </a:xfrm>
          <a:prstGeom prst="rect">
            <a:avLst/>
          </a:prstGeom>
          <a:noFill/>
          <a:ln>
            <a:solidFill>
              <a:schemeClr val="tx1"/>
            </a:solidFill>
          </a:ln>
        </p:spPr>
        <p:txBody>
          <a:bodyPr wrap="square" rtlCol="0">
            <a:spAutoFit/>
          </a:bodyPr>
          <a:lstStyle/>
          <a:p>
            <a:pPr algn="ctr"/>
            <a:r>
              <a:rPr lang="en-US" sz="2400" dirty="0"/>
              <a:t>Locations inside grid</a:t>
            </a:r>
          </a:p>
        </p:txBody>
      </p:sp>
      <p:sp>
        <p:nvSpPr>
          <p:cNvPr id="19" name="Oval 18">
            <a:extLst>
              <a:ext uri="{FF2B5EF4-FFF2-40B4-BE49-F238E27FC236}">
                <a16:creationId xmlns:a16="http://schemas.microsoft.com/office/drawing/2014/main" id="{2344B8C7-272C-4CAE-B50A-747B1B876234}"/>
              </a:ext>
            </a:extLst>
          </p:cNvPr>
          <p:cNvSpPr/>
          <p:nvPr/>
        </p:nvSpPr>
        <p:spPr>
          <a:xfrm>
            <a:off x="8612372" y="3385224"/>
            <a:ext cx="233916" cy="253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BAC944D-4917-4E92-88D2-D077C5EAF23F}"/>
              </a:ext>
            </a:extLst>
          </p:cNvPr>
          <p:cNvSpPr txBox="1"/>
          <p:nvPr/>
        </p:nvSpPr>
        <p:spPr>
          <a:xfrm>
            <a:off x="7462370" y="4637064"/>
            <a:ext cx="4971611" cy="892552"/>
          </a:xfrm>
          <a:prstGeom prst="rect">
            <a:avLst/>
          </a:prstGeom>
          <a:noFill/>
        </p:spPr>
        <p:txBody>
          <a:bodyPr wrap="square" rtlCol="0">
            <a:spAutoFit/>
          </a:bodyPr>
          <a:lstStyle/>
          <a:p>
            <a:pPr algn="ctr"/>
            <a:r>
              <a:rPr lang="en-US" sz="2600" dirty="0"/>
              <a:t>Affinity for (</a:t>
            </a:r>
            <a:r>
              <a:rPr lang="en-US" sz="2600" dirty="0" err="1"/>
              <a:t>u,p,</a:t>
            </a:r>
            <a:r>
              <a:rPr lang="en-US" sz="2600" dirty="0" err="1">
                <a:solidFill>
                  <a:srgbClr val="FF0000"/>
                </a:solidFill>
              </a:rPr>
              <a:t>l</a:t>
            </a:r>
            <a:r>
              <a:rPr lang="en-US" sz="2600" dirty="0">
                <a:solidFill>
                  <a:srgbClr val="FF0000"/>
                </a:solidFill>
              </a:rPr>
              <a:t>’</a:t>
            </a:r>
            <a:r>
              <a:rPr lang="en-US" sz="2600" dirty="0"/>
              <a:t>) -&gt; Affinity for (</a:t>
            </a:r>
            <a:r>
              <a:rPr lang="en-US" sz="2600" dirty="0" err="1"/>
              <a:t>u,p,</a:t>
            </a:r>
            <a:r>
              <a:rPr lang="en-US" sz="2600" dirty="0" err="1">
                <a:solidFill>
                  <a:srgbClr val="FF0000"/>
                </a:solidFill>
              </a:rPr>
              <a:t>g</a:t>
            </a:r>
            <a:r>
              <a:rPr lang="en-US" sz="2600" dirty="0"/>
              <a:t>)</a:t>
            </a:r>
          </a:p>
        </p:txBody>
      </p:sp>
      <p:cxnSp>
        <p:nvCxnSpPr>
          <p:cNvPr id="27" name="Straight Arrow Connector 26">
            <a:extLst>
              <a:ext uri="{FF2B5EF4-FFF2-40B4-BE49-F238E27FC236}">
                <a16:creationId xmlns:a16="http://schemas.microsoft.com/office/drawing/2014/main" id="{E082DEC8-8EFF-4FDB-B194-4A4E2FD89374}"/>
              </a:ext>
            </a:extLst>
          </p:cNvPr>
          <p:cNvCxnSpPr>
            <a:cxnSpLocks/>
            <a:stCxn id="19" idx="5"/>
          </p:cNvCxnSpPr>
          <p:nvPr/>
        </p:nvCxnSpPr>
        <p:spPr>
          <a:xfrm>
            <a:off x="8812032" y="3601774"/>
            <a:ext cx="1013738" cy="11108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CB225C-0743-4CC5-8A82-9D01DAC01075}"/>
              </a:ext>
            </a:extLst>
          </p:cNvPr>
          <p:cNvCxnSpPr>
            <a:stCxn id="25" idx="0"/>
          </p:cNvCxnSpPr>
          <p:nvPr/>
        </p:nvCxnSpPr>
        <p:spPr>
          <a:xfrm flipV="1">
            <a:off x="9948176" y="2709339"/>
            <a:ext cx="214339" cy="19277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58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Geo-fence Design (1): User Segmentation</a:t>
            </a:r>
          </a:p>
        </p:txBody>
      </p:sp>
      <p:sp>
        <p:nvSpPr>
          <p:cNvPr id="21" name="Content Placeholder 20"/>
          <p:cNvSpPr>
            <a:spLocks noGrp="1"/>
          </p:cNvSpPr>
          <p:nvPr>
            <p:ph idx="1"/>
          </p:nvPr>
        </p:nvSpPr>
        <p:spPr>
          <a:xfrm>
            <a:off x="227425" y="936610"/>
            <a:ext cx="11582400" cy="1350067"/>
          </a:xfrm>
        </p:spPr>
        <p:txBody>
          <a:bodyPr>
            <a:normAutofit/>
          </a:bodyPr>
          <a:lstStyle/>
          <a:p>
            <a:r>
              <a:rPr lang="en-US" sz="2800" dirty="0"/>
              <a:t>Reduces the number of geo-targeting areas needed</a:t>
            </a:r>
          </a:p>
          <a:p>
            <a:r>
              <a:rPr lang="en-US" sz="2800" dirty="0"/>
              <a:t>Number of segments : </a:t>
            </a:r>
            <a:r>
              <a:rPr lang="en-US" sz="2800" dirty="0" err="1"/>
              <a:t>Calinski-Harabasz</a:t>
            </a:r>
            <a:r>
              <a:rPr lang="en-US" sz="2800" dirty="0"/>
              <a:t> (CH) value vs k</a:t>
            </a:r>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23</a:t>
            </a:fld>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0480" t="9017" r="13035" b="5779"/>
          <a:stretch/>
        </p:blipFill>
        <p:spPr>
          <a:xfrm>
            <a:off x="1805232" y="2398571"/>
            <a:ext cx="2032265" cy="1557277"/>
          </a:xfrm>
          <a:prstGeom prst="rect">
            <a:avLst/>
          </a:prstGeom>
        </p:spPr>
      </p:pic>
      <p:sp>
        <p:nvSpPr>
          <p:cNvPr id="5" name="Rectangle 4"/>
          <p:cNvSpPr/>
          <p:nvPr/>
        </p:nvSpPr>
        <p:spPr>
          <a:xfrm>
            <a:off x="0" y="2412563"/>
            <a:ext cx="1820010" cy="4247317"/>
          </a:xfrm>
          <a:prstGeom prst="rect">
            <a:avLst/>
          </a:prstGeom>
        </p:spPr>
        <p:txBody>
          <a:bodyPr wrap="square">
            <a:spAutoFit/>
          </a:bodyPr>
          <a:lstStyle/>
          <a:p>
            <a:pPr algn="ctr"/>
            <a:r>
              <a:rPr lang="en-US" dirty="0"/>
              <a:t>Affinity Distribution for User 1</a:t>
            </a:r>
          </a:p>
          <a:p>
            <a:pPr algn="ctr"/>
            <a:endParaRPr lang="en-US" dirty="0"/>
          </a:p>
          <a:p>
            <a:pPr algn="ctr"/>
            <a:r>
              <a:rPr lang="en-US" dirty="0"/>
              <a:t>.</a:t>
            </a:r>
          </a:p>
          <a:p>
            <a:pPr algn="ctr"/>
            <a:r>
              <a:rPr lang="en-US" dirty="0"/>
              <a:t>.</a:t>
            </a:r>
          </a:p>
          <a:p>
            <a:pPr algn="ctr"/>
            <a:r>
              <a:rPr lang="en-US" dirty="0"/>
              <a:t>.</a:t>
            </a:r>
          </a:p>
          <a:p>
            <a:pPr algn="ctr"/>
            <a:r>
              <a:rPr lang="en-US" dirty="0"/>
              <a:t>.</a:t>
            </a:r>
          </a:p>
          <a:p>
            <a:pPr algn="ctr"/>
            <a:r>
              <a:rPr lang="en-US" dirty="0"/>
              <a:t>.</a:t>
            </a:r>
          </a:p>
          <a:p>
            <a:pPr algn="ctr"/>
            <a:r>
              <a:rPr lang="en-US" dirty="0"/>
              <a:t>.</a:t>
            </a:r>
          </a:p>
          <a:p>
            <a:pPr algn="ctr"/>
            <a:endParaRPr lang="en-US" dirty="0"/>
          </a:p>
          <a:p>
            <a:pPr algn="ctr"/>
            <a:r>
              <a:rPr lang="en-US" dirty="0"/>
              <a:t>Affinity Distribution for User n</a:t>
            </a:r>
          </a:p>
          <a:p>
            <a:pPr algn="ctr"/>
            <a:endParaRPr lang="en-US" dirty="0"/>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0480" t="9017" r="13035" b="5779"/>
          <a:stretch/>
        </p:blipFill>
        <p:spPr>
          <a:xfrm>
            <a:off x="1847652" y="4903648"/>
            <a:ext cx="2032265" cy="1557277"/>
          </a:xfrm>
          <a:prstGeom prst="rect">
            <a:avLst/>
          </a:prstGeom>
        </p:spPr>
      </p:pic>
      <p:sp>
        <p:nvSpPr>
          <p:cNvPr id="13" name="Right Brace 12"/>
          <p:cNvSpPr/>
          <p:nvPr/>
        </p:nvSpPr>
        <p:spPr>
          <a:xfrm>
            <a:off x="4039492" y="2918745"/>
            <a:ext cx="1098115" cy="3102395"/>
          </a:xfrm>
          <a:prstGeom prst="rightBrace">
            <a:avLst>
              <a:gd name="adj1" fmla="val 0"/>
              <a:gd name="adj2" fmla="val 50304"/>
            </a:avLst>
          </a:prstGeom>
          <a:ln w="44450">
            <a:solidFill>
              <a:schemeClr val="tx2">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Rounded Rectangle 21"/>
          <p:cNvSpPr/>
          <p:nvPr/>
        </p:nvSpPr>
        <p:spPr>
          <a:xfrm>
            <a:off x="5297182" y="3763822"/>
            <a:ext cx="3078480" cy="1412240"/>
          </a:xfrm>
          <a:prstGeom prst="roundRect">
            <a:avLst/>
          </a:prstGeom>
          <a:solidFill>
            <a:schemeClr val="accent6">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K Means Clustering</a:t>
            </a:r>
          </a:p>
        </p:txBody>
      </p:sp>
      <p:sp>
        <p:nvSpPr>
          <p:cNvPr id="23" name="Right Arrow 22"/>
          <p:cNvSpPr/>
          <p:nvPr/>
        </p:nvSpPr>
        <p:spPr>
          <a:xfrm>
            <a:off x="8538223" y="4236262"/>
            <a:ext cx="778497" cy="467360"/>
          </a:xfrm>
          <a:prstGeom prst="rightArrow">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Group">
            <a:extLst>
              <a:ext uri="{FF2B5EF4-FFF2-40B4-BE49-F238E27FC236}">
                <a16:creationId xmlns:a16="http://schemas.microsoft.com/office/drawing/2014/main" id="{1CD72CAD-42D5-4011-9934-E768361F7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0901" y="4281050"/>
            <a:ext cx="2011671" cy="1445649"/>
          </a:xfrm>
          <a:prstGeom prst="rect">
            <a:avLst/>
          </a:prstGeom>
        </p:spPr>
      </p:pic>
      <p:pic>
        <p:nvPicPr>
          <p:cNvPr id="14" name="Graphic 13" descr="Team">
            <a:extLst>
              <a:ext uri="{FF2B5EF4-FFF2-40B4-BE49-F238E27FC236}">
                <a16:creationId xmlns:a16="http://schemas.microsoft.com/office/drawing/2014/main" id="{6AA78E99-13D2-4376-887D-E9DDDE8B1D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5359" y="3157107"/>
            <a:ext cx="1402017" cy="1296600"/>
          </a:xfrm>
          <a:prstGeom prst="rect">
            <a:avLst/>
          </a:prstGeom>
        </p:spPr>
      </p:pic>
      <p:pic>
        <p:nvPicPr>
          <p:cNvPr id="15" name="Graphic 14" descr="Two Men">
            <a:extLst>
              <a:ext uri="{FF2B5EF4-FFF2-40B4-BE49-F238E27FC236}">
                <a16:creationId xmlns:a16="http://schemas.microsoft.com/office/drawing/2014/main" id="{DE09C167-348D-4E7B-B2F1-5C8A71F411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16776" y="3123279"/>
            <a:ext cx="1472420" cy="1267345"/>
          </a:xfrm>
          <a:prstGeom prst="rect">
            <a:avLst/>
          </a:prstGeom>
        </p:spPr>
      </p:pic>
    </p:spTree>
    <p:extLst>
      <p:ext uri="{BB962C8B-B14F-4D97-AF65-F5344CB8AC3E}">
        <p14:creationId xmlns:p14="http://schemas.microsoft.com/office/powerpoint/2010/main" val="129788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50" y="42863"/>
            <a:ext cx="11762144" cy="720724"/>
          </a:xfrm>
        </p:spPr>
        <p:txBody>
          <a:bodyPr/>
          <a:lstStyle/>
          <a:p>
            <a:r>
              <a:rPr lang="en-US" dirty="0"/>
              <a:t>Geo-fence design (3): Boundary Creation</a:t>
            </a:r>
          </a:p>
        </p:txBody>
      </p:sp>
      <p:sp>
        <p:nvSpPr>
          <p:cNvPr id="3" name="Content Placeholder 2"/>
          <p:cNvSpPr>
            <a:spLocks noGrp="1"/>
          </p:cNvSpPr>
          <p:nvPr>
            <p:ph idx="1"/>
          </p:nvPr>
        </p:nvSpPr>
        <p:spPr>
          <a:xfrm>
            <a:off x="123550" y="915989"/>
            <a:ext cx="11762144" cy="770571"/>
          </a:xfrm>
        </p:spPr>
        <p:txBody>
          <a:bodyPr>
            <a:normAutofit/>
          </a:bodyPr>
          <a:lstStyle/>
          <a:p>
            <a:pPr>
              <a:lnSpc>
                <a:spcPct val="150000"/>
              </a:lnSpc>
            </a:pPr>
            <a:r>
              <a:rPr lang="en-US" sz="2800" dirty="0"/>
              <a:t>Alpha Hulls for creating tight boundaries</a:t>
            </a:r>
          </a:p>
        </p:txBody>
      </p:sp>
      <p:sp>
        <p:nvSpPr>
          <p:cNvPr id="15" name="Footer Placeholder 14"/>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24</a:t>
            </a:fld>
            <a:endParaRPr lang="en-US" dirty="0"/>
          </a:p>
        </p:txBody>
      </p:sp>
      <p:sp>
        <p:nvSpPr>
          <p:cNvPr id="6" name="Freeform 5"/>
          <p:cNvSpPr/>
          <p:nvPr/>
        </p:nvSpPr>
        <p:spPr>
          <a:xfrm>
            <a:off x="726206" y="1892244"/>
            <a:ext cx="2904978" cy="759516"/>
          </a:xfrm>
          <a:custGeom>
            <a:avLst/>
            <a:gdLst>
              <a:gd name="connsiteX0" fmla="*/ 0 w 2904978"/>
              <a:gd name="connsiteY0" fmla="*/ 39529 h 395288"/>
              <a:gd name="connsiteX1" fmla="*/ 39529 w 2904978"/>
              <a:gd name="connsiteY1" fmla="*/ 0 h 395288"/>
              <a:gd name="connsiteX2" fmla="*/ 2865449 w 2904978"/>
              <a:gd name="connsiteY2" fmla="*/ 0 h 395288"/>
              <a:gd name="connsiteX3" fmla="*/ 2904978 w 2904978"/>
              <a:gd name="connsiteY3" fmla="*/ 39529 h 395288"/>
              <a:gd name="connsiteX4" fmla="*/ 2904978 w 2904978"/>
              <a:gd name="connsiteY4" fmla="*/ 355759 h 395288"/>
              <a:gd name="connsiteX5" fmla="*/ 2865449 w 2904978"/>
              <a:gd name="connsiteY5" fmla="*/ 395288 h 395288"/>
              <a:gd name="connsiteX6" fmla="*/ 39529 w 2904978"/>
              <a:gd name="connsiteY6" fmla="*/ 395288 h 395288"/>
              <a:gd name="connsiteX7" fmla="*/ 0 w 2904978"/>
              <a:gd name="connsiteY7" fmla="*/ 355759 h 395288"/>
              <a:gd name="connsiteX8" fmla="*/ 0 w 2904978"/>
              <a:gd name="connsiteY8" fmla="*/ 39529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978" h="395288">
                <a:moveTo>
                  <a:pt x="0" y="39529"/>
                </a:moveTo>
                <a:cubicBezTo>
                  <a:pt x="0" y="17698"/>
                  <a:pt x="17698" y="0"/>
                  <a:pt x="39529" y="0"/>
                </a:cubicBezTo>
                <a:lnTo>
                  <a:pt x="2865449" y="0"/>
                </a:lnTo>
                <a:cubicBezTo>
                  <a:pt x="2887280" y="0"/>
                  <a:pt x="2904978" y="17698"/>
                  <a:pt x="2904978" y="39529"/>
                </a:cubicBezTo>
                <a:lnTo>
                  <a:pt x="2904978" y="355759"/>
                </a:lnTo>
                <a:cubicBezTo>
                  <a:pt x="2904978" y="377590"/>
                  <a:pt x="2887280" y="395288"/>
                  <a:pt x="2865449" y="395288"/>
                </a:cubicBezTo>
                <a:lnTo>
                  <a:pt x="39529" y="395288"/>
                </a:lnTo>
                <a:cubicBezTo>
                  <a:pt x="17698" y="395288"/>
                  <a:pt x="0" y="377590"/>
                  <a:pt x="0" y="355759"/>
                </a:cubicBezTo>
                <a:lnTo>
                  <a:pt x="0" y="39529"/>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2538" tIns="72538" rIns="72538" bIns="72538" numCol="1" spcCol="1270" anchor="ctr" anchorCtr="0">
            <a:noAutofit/>
          </a:bodyPr>
          <a:lstStyle/>
          <a:p>
            <a:pPr algn="ctr" defTabSz="711200">
              <a:lnSpc>
                <a:spcPct val="90000"/>
              </a:lnSpc>
              <a:spcBef>
                <a:spcPct val="0"/>
              </a:spcBef>
              <a:spcAft>
                <a:spcPct val="35000"/>
              </a:spcAft>
            </a:pPr>
            <a:r>
              <a:rPr lang="en-US" sz="2400" dirty="0"/>
              <a:t>Average Distribution plot</a:t>
            </a:r>
          </a:p>
        </p:txBody>
      </p:sp>
      <p:sp>
        <p:nvSpPr>
          <p:cNvPr id="7" name="Freeform 6"/>
          <p:cNvSpPr/>
          <p:nvPr/>
        </p:nvSpPr>
        <p:spPr>
          <a:xfrm>
            <a:off x="3948862" y="2063247"/>
            <a:ext cx="615855" cy="395288"/>
          </a:xfrm>
          <a:custGeom>
            <a:avLst/>
            <a:gdLst>
              <a:gd name="connsiteX0" fmla="*/ 0 w 615855"/>
              <a:gd name="connsiteY0" fmla="*/ 79058 h 395288"/>
              <a:gd name="connsiteX1" fmla="*/ 418211 w 615855"/>
              <a:gd name="connsiteY1" fmla="*/ 79058 h 395288"/>
              <a:gd name="connsiteX2" fmla="*/ 418211 w 615855"/>
              <a:gd name="connsiteY2" fmla="*/ 0 h 395288"/>
              <a:gd name="connsiteX3" fmla="*/ 615855 w 615855"/>
              <a:gd name="connsiteY3" fmla="*/ 197644 h 395288"/>
              <a:gd name="connsiteX4" fmla="*/ 418211 w 615855"/>
              <a:gd name="connsiteY4" fmla="*/ 395288 h 395288"/>
              <a:gd name="connsiteX5" fmla="*/ 418211 w 615855"/>
              <a:gd name="connsiteY5" fmla="*/ 316230 h 395288"/>
              <a:gd name="connsiteX6" fmla="*/ 0 w 615855"/>
              <a:gd name="connsiteY6" fmla="*/ 316230 h 395288"/>
              <a:gd name="connsiteX7" fmla="*/ 0 w 615855"/>
              <a:gd name="connsiteY7" fmla="*/ 79058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855" h="395288">
                <a:moveTo>
                  <a:pt x="0" y="79058"/>
                </a:moveTo>
                <a:lnTo>
                  <a:pt x="418211" y="79058"/>
                </a:lnTo>
                <a:lnTo>
                  <a:pt x="418211" y="0"/>
                </a:lnTo>
                <a:lnTo>
                  <a:pt x="615855" y="197644"/>
                </a:lnTo>
                <a:lnTo>
                  <a:pt x="418211" y="395288"/>
                </a:lnTo>
                <a:lnTo>
                  <a:pt x="418211" y="316230"/>
                </a:lnTo>
                <a:lnTo>
                  <a:pt x="0" y="316230"/>
                </a:lnTo>
                <a:lnTo>
                  <a:pt x="0" y="79058"/>
                </a:lnTo>
                <a:close/>
              </a:path>
            </a:pathLst>
          </a:custGeom>
          <a:solidFill>
            <a:srgbClr val="00B0F0"/>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79058" rIns="118586" bIns="79058" numCol="1" spcCol="1270" anchor="ctr" anchorCtr="0">
            <a:noAutofit/>
          </a:bodyPr>
          <a:lstStyle/>
          <a:p>
            <a:pPr algn="ctr" defTabSz="577850">
              <a:lnSpc>
                <a:spcPct val="90000"/>
              </a:lnSpc>
              <a:spcBef>
                <a:spcPct val="0"/>
              </a:spcBef>
              <a:spcAft>
                <a:spcPct val="35000"/>
              </a:spcAft>
            </a:pPr>
            <a:endParaRPr lang="en-US" sz="1300"/>
          </a:p>
        </p:txBody>
      </p:sp>
      <p:sp>
        <p:nvSpPr>
          <p:cNvPr id="8" name="Freeform 7"/>
          <p:cNvSpPr/>
          <p:nvPr/>
        </p:nvSpPr>
        <p:spPr>
          <a:xfrm>
            <a:off x="4793176" y="1892244"/>
            <a:ext cx="2817858" cy="759516"/>
          </a:xfrm>
          <a:custGeom>
            <a:avLst/>
            <a:gdLst>
              <a:gd name="connsiteX0" fmla="*/ 0 w 2817858"/>
              <a:gd name="connsiteY0" fmla="*/ 39529 h 395288"/>
              <a:gd name="connsiteX1" fmla="*/ 39529 w 2817858"/>
              <a:gd name="connsiteY1" fmla="*/ 0 h 395288"/>
              <a:gd name="connsiteX2" fmla="*/ 2778329 w 2817858"/>
              <a:gd name="connsiteY2" fmla="*/ 0 h 395288"/>
              <a:gd name="connsiteX3" fmla="*/ 2817858 w 2817858"/>
              <a:gd name="connsiteY3" fmla="*/ 39529 h 395288"/>
              <a:gd name="connsiteX4" fmla="*/ 2817858 w 2817858"/>
              <a:gd name="connsiteY4" fmla="*/ 355759 h 395288"/>
              <a:gd name="connsiteX5" fmla="*/ 2778329 w 2817858"/>
              <a:gd name="connsiteY5" fmla="*/ 395288 h 395288"/>
              <a:gd name="connsiteX6" fmla="*/ 39529 w 2817858"/>
              <a:gd name="connsiteY6" fmla="*/ 395288 h 395288"/>
              <a:gd name="connsiteX7" fmla="*/ 0 w 2817858"/>
              <a:gd name="connsiteY7" fmla="*/ 355759 h 395288"/>
              <a:gd name="connsiteX8" fmla="*/ 0 w 2817858"/>
              <a:gd name="connsiteY8" fmla="*/ 39529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7858" h="395288">
                <a:moveTo>
                  <a:pt x="0" y="39529"/>
                </a:moveTo>
                <a:cubicBezTo>
                  <a:pt x="0" y="17698"/>
                  <a:pt x="17698" y="0"/>
                  <a:pt x="39529" y="0"/>
                </a:cubicBezTo>
                <a:lnTo>
                  <a:pt x="2778329" y="0"/>
                </a:lnTo>
                <a:cubicBezTo>
                  <a:pt x="2800160" y="0"/>
                  <a:pt x="2817858" y="17698"/>
                  <a:pt x="2817858" y="39529"/>
                </a:cubicBezTo>
                <a:lnTo>
                  <a:pt x="2817858" y="355759"/>
                </a:lnTo>
                <a:cubicBezTo>
                  <a:pt x="2817858" y="377590"/>
                  <a:pt x="2800160" y="395288"/>
                  <a:pt x="2778329" y="395288"/>
                </a:cubicBezTo>
                <a:lnTo>
                  <a:pt x="39529" y="395288"/>
                </a:lnTo>
                <a:cubicBezTo>
                  <a:pt x="17698" y="395288"/>
                  <a:pt x="0" y="377590"/>
                  <a:pt x="0" y="355759"/>
                </a:cubicBezTo>
                <a:lnTo>
                  <a:pt x="0" y="39529"/>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2538" tIns="72538" rIns="72538" bIns="72538" numCol="1" spcCol="1270" anchor="ctr" anchorCtr="0">
            <a:noAutofit/>
          </a:bodyPr>
          <a:lstStyle/>
          <a:p>
            <a:pPr algn="ctr" defTabSz="711200">
              <a:lnSpc>
                <a:spcPct val="90000"/>
              </a:lnSpc>
              <a:spcBef>
                <a:spcPct val="0"/>
              </a:spcBef>
              <a:spcAft>
                <a:spcPct val="35000"/>
              </a:spcAft>
            </a:pPr>
            <a:r>
              <a:rPr lang="en-US" sz="2400" dirty="0"/>
              <a:t>Spatial clustering(DBSCAN)</a:t>
            </a:r>
          </a:p>
        </p:txBody>
      </p:sp>
      <p:sp>
        <p:nvSpPr>
          <p:cNvPr id="9" name="Freeform 8"/>
          <p:cNvSpPr/>
          <p:nvPr/>
        </p:nvSpPr>
        <p:spPr>
          <a:xfrm>
            <a:off x="7928712" y="2063247"/>
            <a:ext cx="615855" cy="395288"/>
          </a:xfrm>
          <a:custGeom>
            <a:avLst/>
            <a:gdLst>
              <a:gd name="connsiteX0" fmla="*/ 0 w 615855"/>
              <a:gd name="connsiteY0" fmla="*/ 79058 h 395288"/>
              <a:gd name="connsiteX1" fmla="*/ 418211 w 615855"/>
              <a:gd name="connsiteY1" fmla="*/ 79058 h 395288"/>
              <a:gd name="connsiteX2" fmla="*/ 418211 w 615855"/>
              <a:gd name="connsiteY2" fmla="*/ 0 h 395288"/>
              <a:gd name="connsiteX3" fmla="*/ 615855 w 615855"/>
              <a:gd name="connsiteY3" fmla="*/ 197644 h 395288"/>
              <a:gd name="connsiteX4" fmla="*/ 418211 w 615855"/>
              <a:gd name="connsiteY4" fmla="*/ 395288 h 395288"/>
              <a:gd name="connsiteX5" fmla="*/ 418211 w 615855"/>
              <a:gd name="connsiteY5" fmla="*/ 316230 h 395288"/>
              <a:gd name="connsiteX6" fmla="*/ 0 w 615855"/>
              <a:gd name="connsiteY6" fmla="*/ 316230 h 395288"/>
              <a:gd name="connsiteX7" fmla="*/ 0 w 615855"/>
              <a:gd name="connsiteY7" fmla="*/ 79058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5855" h="395288">
                <a:moveTo>
                  <a:pt x="0" y="79058"/>
                </a:moveTo>
                <a:lnTo>
                  <a:pt x="418211" y="79058"/>
                </a:lnTo>
                <a:lnTo>
                  <a:pt x="418211" y="0"/>
                </a:lnTo>
                <a:lnTo>
                  <a:pt x="615855" y="197644"/>
                </a:lnTo>
                <a:lnTo>
                  <a:pt x="418211" y="395288"/>
                </a:lnTo>
                <a:lnTo>
                  <a:pt x="418211" y="316230"/>
                </a:lnTo>
                <a:lnTo>
                  <a:pt x="0" y="316230"/>
                </a:lnTo>
                <a:lnTo>
                  <a:pt x="0" y="79058"/>
                </a:lnTo>
                <a:close/>
              </a:path>
            </a:pathLst>
          </a:custGeom>
          <a:solidFill>
            <a:srgbClr val="00B0F0"/>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79058" rIns="118586" bIns="79058" numCol="1" spcCol="1270" anchor="ctr" anchorCtr="0">
            <a:noAutofit/>
          </a:bodyPr>
          <a:lstStyle/>
          <a:p>
            <a:pPr algn="ctr" defTabSz="577850">
              <a:lnSpc>
                <a:spcPct val="90000"/>
              </a:lnSpc>
              <a:spcBef>
                <a:spcPct val="0"/>
              </a:spcBef>
              <a:spcAft>
                <a:spcPct val="35000"/>
              </a:spcAft>
            </a:pPr>
            <a:endParaRPr lang="en-US" sz="1300" dirty="0"/>
          </a:p>
        </p:txBody>
      </p:sp>
      <p:sp>
        <p:nvSpPr>
          <p:cNvPr id="11" name="Freeform 10"/>
          <p:cNvSpPr/>
          <p:nvPr/>
        </p:nvSpPr>
        <p:spPr>
          <a:xfrm>
            <a:off x="8773026" y="1892244"/>
            <a:ext cx="2904978" cy="759516"/>
          </a:xfrm>
          <a:custGeom>
            <a:avLst/>
            <a:gdLst>
              <a:gd name="connsiteX0" fmla="*/ 0 w 2904978"/>
              <a:gd name="connsiteY0" fmla="*/ 39529 h 395288"/>
              <a:gd name="connsiteX1" fmla="*/ 39529 w 2904978"/>
              <a:gd name="connsiteY1" fmla="*/ 0 h 395288"/>
              <a:gd name="connsiteX2" fmla="*/ 2865449 w 2904978"/>
              <a:gd name="connsiteY2" fmla="*/ 0 h 395288"/>
              <a:gd name="connsiteX3" fmla="*/ 2904978 w 2904978"/>
              <a:gd name="connsiteY3" fmla="*/ 39529 h 395288"/>
              <a:gd name="connsiteX4" fmla="*/ 2904978 w 2904978"/>
              <a:gd name="connsiteY4" fmla="*/ 355759 h 395288"/>
              <a:gd name="connsiteX5" fmla="*/ 2865449 w 2904978"/>
              <a:gd name="connsiteY5" fmla="*/ 395288 h 395288"/>
              <a:gd name="connsiteX6" fmla="*/ 39529 w 2904978"/>
              <a:gd name="connsiteY6" fmla="*/ 395288 h 395288"/>
              <a:gd name="connsiteX7" fmla="*/ 0 w 2904978"/>
              <a:gd name="connsiteY7" fmla="*/ 355759 h 395288"/>
              <a:gd name="connsiteX8" fmla="*/ 0 w 2904978"/>
              <a:gd name="connsiteY8" fmla="*/ 39529 h 39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4978" h="395288">
                <a:moveTo>
                  <a:pt x="0" y="39529"/>
                </a:moveTo>
                <a:cubicBezTo>
                  <a:pt x="0" y="17698"/>
                  <a:pt x="17698" y="0"/>
                  <a:pt x="39529" y="0"/>
                </a:cubicBezTo>
                <a:lnTo>
                  <a:pt x="2865449" y="0"/>
                </a:lnTo>
                <a:cubicBezTo>
                  <a:pt x="2887280" y="0"/>
                  <a:pt x="2904978" y="17698"/>
                  <a:pt x="2904978" y="39529"/>
                </a:cubicBezTo>
                <a:lnTo>
                  <a:pt x="2904978" y="355759"/>
                </a:lnTo>
                <a:cubicBezTo>
                  <a:pt x="2904978" y="377590"/>
                  <a:pt x="2887280" y="395288"/>
                  <a:pt x="2865449" y="395288"/>
                </a:cubicBezTo>
                <a:lnTo>
                  <a:pt x="39529" y="395288"/>
                </a:lnTo>
                <a:cubicBezTo>
                  <a:pt x="17698" y="395288"/>
                  <a:pt x="0" y="377590"/>
                  <a:pt x="0" y="355759"/>
                </a:cubicBezTo>
                <a:lnTo>
                  <a:pt x="0" y="39529"/>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72538" tIns="72538" rIns="72538" bIns="72538" numCol="1" spcCol="1270" anchor="ctr" anchorCtr="0">
            <a:noAutofit/>
          </a:bodyPr>
          <a:lstStyle/>
          <a:p>
            <a:pPr algn="ctr" defTabSz="711200">
              <a:lnSpc>
                <a:spcPct val="90000"/>
              </a:lnSpc>
              <a:spcBef>
                <a:spcPct val="0"/>
              </a:spcBef>
              <a:spcAft>
                <a:spcPct val="35000"/>
              </a:spcAft>
            </a:pPr>
            <a:r>
              <a:rPr lang="en-US" sz="2400" dirty="0"/>
              <a:t>Alpha hull to create geo-fences</a:t>
            </a:r>
          </a:p>
        </p:txBody>
      </p:sp>
      <p:pic>
        <p:nvPicPr>
          <p:cNvPr id="17" name="Picture 16"/>
          <p:cNvPicPr>
            <a:picLocks noChangeAspect="1"/>
          </p:cNvPicPr>
          <p:nvPr/>
        </p:nvPicPr>
        <p:blipFill>
          <a:blip r:embed="rId3"/>
          <a:stretch>
            <a:fillRect/>
          </a:stretch>
        </p:blipFill>
        <p:spPr>
          <a:xfrm>
            <a:off x="4162298" y="2835223"/>
            <a:ext cx="4203629" cy="3489379"/>
          </a:xfrm>
          <a:prstGeom prst="rect">
            <a:avLst/>
          </a:prstGeom>
        </p:spPr>
      </p:pic>
      <p:pic>
        <p:nvPicPr>
          <p:cNvPr id="18" name="Picture 17"/>
          <p:cNvPicPr>
            <a:picLocks noChangeAspect="1"/>
          </p:cNvPicPr>
          <p:nvPr/>
        </p:nvPicPr>
        <p:blipFill>
          <a:blip r:embed="rId4"/>
          <a:stretch>
            <a:fillRect/>
          </a:stretch>
        </p:blipFill>
        <p:spPr>
          <a:xfrm>
            <a:off x="8365927" y="2822779"/>
            <a:ext cx="3519767" cy="3501822"/>
          </a:xfrm>
          <a:prstGeom prst="rect">
            <a:avLst/>
          </a:prstGeom>
        </p:spPr>
      </p:pic>
      <p:pic>
        <p:nvPicPr>
          <p:cNvPr id="10" name="Picture 9"/>
          <p:cNvPicPr>
            <a:picLocks noChangeAspect="1"/>
          </p:cNvPicPr>
          <p:nvPr/>
        </p:nvPicPr>
        <p:blipFill rotWithShape="1">
          <a:blip r:embed="rId5"/>
          <a:srcRect l="26971" t="21130" r="21676" b="16766"/>
          <a:stretch/>
        </p:blipFill>
        <p:spPr>
          <a:xfrm>
            <a:off x="123550" y="2835222"/>
            <a:ext cx="4130310" cy="3501822"/>
          </a:xfrm>
          <a:prstGeom prst="rect">
            <a:avLst/>
          </a:prstGeom>
        </p:spPr>
      </p:pic>
      <p:cxnSp>
        <p:nvCxnSpPr>
          <p:cNvPr id="13" name="Straight Connector 12"/>
          <p:cNvCxnSpPr>
            <a:stCxn id="10" idx="1"/>
            <a:endCxn id="10" idx="1"/>
          </p:cNvCxnSpPr>
          <p:nvPr/>
        </p:nvCxnSpPr>
        <p:spPr>
          <a:xfrm>
            <a:off x="123550" y="458613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Parallelogram 4">
            <a:extLst>
              <a:ext uri="{FF2B5EF4-FFF2-40B4-BE49-F238E27FC236}">
                <a16:creationId xmlns:a16="http://schemas.microsoft.com/office/drawing/2014/main" id="{593588D6-3D34-45DF-B126-111E421CACEF}"/>
              </a:ext>
            </a:extLst>
          </p:cNvPr>
          <p:cNvSpPr/>
          <p:nvPr/>
        </p:nvSpPr>
        <p:spPr>
          <a:xfrm>
            <a:off x="251460" y="4861934"/>
            <a:ext cx="3600450" cy="274320"/>
          </a:xfrm>
          <a:prstGeom prst="parallelogram">
            <a:avLst/>
          </a:prstGeom>
          <a:solidFill>
            <a:schemeClr val="tx2">
              <a:lumMod val="5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3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F526-ADD6-4B8C-8572-238D826FB58D}"/>
              </a:ext>
            </a:extLst>
          </p:cNvPr>
          <p:cNvSpPr>
            <a:spLocks noGrp="1"/>
          </p:cNvSpPr>
          <p:nvPr>
            <p:ph type="title"/>
          </p:nvPr>
        </p:nvSpPr>
        <p:spPr/>
        <p:txBody>
          <a:bodyPr>
            <a:normAutofit fontScale="90000"/>
          </a:bodyPr>
          <a:lstStyle/>
          <a:p>
            <a:r>
              <a:rPr lang="en-US" dirty="0"/>
              <a:t>Dataset Description</a:t>
            </a:r>
          </a:p>
        </p:txBody>
      </p:sp>
      <p:sp>
        <p:nvSpPr>
          <p:cNvPr id="3" name="Content Placeholder 2">
            <a:extLst>
              <a:ext uri="{FF2B5EF4-FFF2-40B4-BE49-F238E27FC236}">
                <a16:creationId xmlns:a16="http://schemas.microsoft.com/office/drawing/2014/main" id="{F45B3E3C-55E7-4940-A85C-51C2A9DEF384}"/>
              </a:ext>
            </a:extLst>
          </p:cNvPr>
          <p:cNvSpPr>
            <a:spLocks noGrp="1"/>
          </p:cNvSpPr>
          <p:nvPr>
            <p:ph idx="1"/>
          </p:nvPr>
        </p:nvSpPr>
        <p:spPr>
          <a:xfrm>
            <a:off x="140677" y="2105724"/>
            <a:ext cx="5508284" cy="2748928"/>
          </a:xfrm>
        </p:spPr>
        <p:txBody>
          <a:bodyPr>
            <a:normAutofit/>
          </a:bodyPr>
          <a:lstStyle/>
          <a:p>
            <a:r>
              <a:rPr lang="en-US" dirty="0"/>
              <a:t>Dataset used for designing geo-fences:</a:t>
            </a:r>
          </a:p>
          <a:p>
            <a:pPr lvl="1"/>
            <a:r>
              <a:rPr lang="en-US" dirty="0"/>
              <a:t>First 10 days of usage logs</a:t>
            </a:r>
          </a:p>
          <a:p>
            <a:pPr lvl="1"/>
            <a:r>
              <a:rPr lang="en-US" dirty="0"/>
              <a:t>About 4000 users and 500 products</a:t>
            </a:r>
          </a:p>
          <a:p>
            <a:pPr lvl="1"/>
            <a:r>
              <a:rPr lang="en-US" dirty="0"/>
              <a:t>Number of browses: 40,000</a:t>
            </a:r>
          </a:p>
          <a:p>
            <a:pPr lvl="1"/>
            <a:r>
              <a:rPr lang="en-US" dirty="0"/>
              <a:t>Area of Interest: 20 km X 20 km square area</a:t>
            </a:r>
          </a:p>
        </p:txBody>
      </p:sp>
      <p:sp>
        <p:nvSpPr>
          <p:cNvPr id="4" name="Footer Placeholder 3">
            <a:extLst>
              <a:ext uri="{FF2B5EF4-FFF2-40B4-BE49-F238E27FC236}">
                <a16:creationId xmlns:a16="http://schemas.microsoft.com/office/drawing/2014/main" id="{BA3D8091-6F55-4806-9CF2-CC1370070F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86817D-A2DB-4347-94E0-5A7AA9D774F5}"/>
              </a:ext>
            </a:extLst>
          </p:cNvPr>
          <p:cNvSpPr>
            <a:spLocks noGrp="1"/>
          </p:cNvSpPr>
          <p:nvPr>
            <p:ph type="sldNum" sz="quarter" idx="12"/>
          </p:nvPr>
        </p:nvSpPr>
        <p:spPr/>
        <p:txBody>
          <a:bodyPr/>
          <a:lstStyle/>
          <a:p>
            <a:fld id="{34B15879-1642-B348-BD1E-EF3DF0D37267}" type="slidenum">
              <a:rPr lang="en-US" smtClean="0"/>
              <a:t>25</a:t>
            </a:fld>
            <a:endParaRPr lang="en-US"/>
          </a:p>
        </p:txBody>
      </p:sp>
      <p:sp>
        <p:nvSpPr>
          <p:cNvPr id="7" name="Rectangle 6">
            <a:extLst>
              <a:ext uri="{FF2B5EF4-FFF2-40B4-BE49-F238E27FC236}">
                <a16:creationId xmlns:a16="http://schemas.microsoft.com/office/drawing/2014/main" id="{C9578ECC-E7EA-44AA-971F-D49467ED45DB}"/>
              </a:ext>
            </a:extLst>
          </p:cNvPr>
          <p:cNvSpPr/>
          <p:nvPr/>
        </p:nvSpPr>
        <p:spPr>
          <a:xfrm>
            <a:off x="6096000" y="2099521"/>
            <a:ext cx="6096000" cy="1448089"/>
          </a:xfrm>
          <a:prstGeom prst="rect">
            <a:avLst/>
          </a:prstGeom>
        </p:spPr>
        <p:txBody>
          <a:bodyPr>
            <a:spAutoFit/>
          </a:bodyPr>
          <a:lstStyle/>
          <a:p>
            <a:pPr marL="228600" lvl="0" indent="-228600">
              <a:lnSpc>
                <a:spcPct val="90000"/>
              </a:lnSpc>
              <a:spcBef>
                <a:spcPts val="1000"/>
              </a:spcBef>
              <a:buFont typeface="Arial"/>
              <a:buChar char="•"/>
            </a:pPr>
            <a:r>
              <a:rPr lang="en-US" sz="2400" dirty="0">
                <a:solidFill>
                  <a:prstClr val="black"/>
                </a:solidFill>
              </a:rPr>
              <a:t>Testing Dataset:</a:t>
            </a:r>
          </a:p>
          <a:p>
            <a:pPr marL="685800" lvl="1" indent="-228600">
              <a:lnSpc>
                <a:spcPct val="90000"/>
              </a:lnSpc>
              <a:spcBef>
                <a:spcPts val="500"/>
              </a:spcBef>
              <a:buFont typeface="Arial"/>
              <a:buChar char="•"/>
            </a:pPr>
            <a:r>
              <a:rPr lang="en-US" sz="2000" dirty="0">
                <a:solidFill>
                  <a:prstClr val="black"/>
                </a:solidFill>
              </a:rPr>
              <a:t>Last 5 days of usage logs</a:t>
            </a:r>
          </a:p>
          <a:p>
            <a:pPr marL="685800" lvl="1" indent="-228600">
              <a:lnSpc>
                <a:spcPct val="90000"/>
              </a:lnSpc>
              <a:spcBef>
                <a:spcPts val="500"/>
              </a:spcBef>
              <a:buFont typeface="Arial"/>
              <a:buChar char="•"/>
            </a:pPr>
            <a:r>
              <a:rPr lang="en-US" sz="2000" dirty="0">
                <a:solidFill>
                  <a:prstClr val="black"/>
                </a:solidFill>
              </a:rPr>
              <a:t>800 users in common with training set</a:t>
            </a:r>
          </a:p>
          <a:p>
            <a:pPr marL="685800" lvl="1" indent="-228600">
              <a:lnSpc>
                <a:spcPct val="90000"/>
              </a:lnSpc>
              <a:spcBef>
                <a:spcPts val="500"/>
              </a:spcBef>
              <a:buFont typeface="Arial"/>
              <a:buChar char="•"/>
            </a:pPr>
            <a:r>
              <a:rPr lang="en-US" sz="2000" dirty="0">
                <a:solidFill>
                  <a:prstClr val="black"/>
                </a:solidFill>
              </a:rPr>
              <a:t>5 products had geo-fence based offers</a:t>
            </a:r>
          </a:p>
        </p:txBody>
      </p:sp>
      <p:sp>
        <p:nvSpPr>
          <p:cNvPr id="9" name="Rectangle 8">
            <a:extLst>
              <a:ext uri="{FF2B5EF4-FFF2-40B4-BE49-F238E27FC236}">
                <a16:creationId xmlns:a16="http://schemas.microsoft.com/office/drawing/2014/main" id="{A38BA2AC-A915-4BCC-9FC5-BCAFFAC9B96F}"/>
              </a:ext>
            </a:extLst>
          </p:cNvPr>
          <p:cNvSpPr/>
          <p:nvPr/>
        </p:nvSpPr>
        <p:spPr>
          <a:xfrm>
            <a:off x="140674" y="1164885"/>
            <a:ext cx="8688365" cy="424732"/>
          </a:xfrm>
          <a:prstGeom prst="rect">
            <a:avLst/>
          </a:prstGeom>
        </p:spPr>
        <p:txBody>
          <a:bodyPr wrap="square">
            <a:spAutoFit/>
          </a:bodyPr>
          <a:lstStyle/>
          <a:p>
            <a:pPr marL="228600" lvl="0" indent="-228600">
              <a:lnSpc>
                <a:spcPct val="90000"/>
              </a:lnSpc>
              <a:spcBef>
                <a:spcPts val="1000"/>
              </a:spcBef>
              <a:buFont typeface="Arial"/>
              <a:buChar char="•"/>
            </a:pPr>
            <a:r>
              <a:rPr lang="en-US" sz="2400" dirty="0">
                <a:solidFill>
                  <a:prstClr val="black"/>
                </a:solidFill>
              </a:rPr>
              <a:t>15 days of usage logs of e-commerce mobile apps</a:t>
            </a:r>
          </a:p>
        </p:txBody>
      </p:sp>
    </p:spTree>
    <p:extLst>
      <p:ext uri="{BB962C8B-B14F-4D97-AF65-F5344CB8AC3E}">
        <p14:creationId xmlns:p14="http://schemas.microsoft.com/office/powerpoint/2010/main" val="15996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Validation Strategy</a:t>
            </a:r>
          </a:p>
        </p:txBody>
      </p:sp>
      <p:sp>
        <p:nvSpPr>
          <p:cNvPr id="26" name="Slide Number Placeholder 3"/>
          <p:cNvSpPr>
            <a:spLocks noGrp="1"/>
          </p:cNvSpPr>
          <p:nvPr>
            <p:ph type="sldNum" sz="quarter" idx="12"/>
          </p:nvPr>
        </p:nvSpPr>
        <p:spPr/>
        <p:txBody>
          <a:bodyPr/>
          <a:lstStyle/>
          <a:p>
            <a:pPr algn="ctr"/>
            <a:r>
              <a:rPr lang="en-US" dirty="0"/>
              <a:t>15</a:t>
            </a:r>
          </a:p>
        </p:txBody>
      </p:sp>
      <p:sp>
        <p:nvSpPr>
          <p:cNvPr id="17" name="TextBox 16"/>
          <p:cNvSpPr txBox="1"/>
          <p:nvPr/>
        </p:nvSpPr>
        <p:spPr>
          <a:xfrm>
            <a:off x="5237480" y="1585637"/>
            <a:ext cx="6863080"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True Positive:</a:t>
            </a:r>
            <a:r>
              <a:rPr lang="en-US" sz="2400" dirty="0"/>
              <a:t> Browsed the product when inside geo-fence.</a:t>
            </a:r>
          </a:p>
        </p:txBody>
      </p:sp>
      <p:sp>
        <p:nvSpPr>
          <p:cNvPr id="3" name="Rectangle 2">
            <a:extLst>
              <a:ext uri="{FF2B5EF4-FFF2-40B4-BE49-F238E27FC236}">
                <a16:creationId xmlns:a16="http://schemas.microsoft.com/office/drawing/2014/main" id="{95DF3256-8E4B-41F5-BFB0-D435AA46539B}"/>
              </a:ext>
            </a:extLst>
          </p:cNvPr>
          <p:cNvSpPr/>
          <p:nvPr/>
        </p:nvSpPr>
        <p:spPr>
          <a:xfrm>
            <a:off x="518160" y="1676400"/>
            <a:ext cx="4389120" cy="3657600"/>
          </a:xfrm>
          <a:prstGeom prst="rect">
            <a:avLst/>
          </a:pr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76547AF-8334-4BA8-A2FF-47F914DB84F6}"/>
              </a:ext>
            </a:extLst>
          </p:cNvPr>
          <p:cNvSpPr/>
          <p:nvPr/>
        </p:nvSpPr>
        <p:spPr>
          <a:xfrm>
            <a:off x="1016000" y="2123440"/>
            <a:ext cx="1524000" cy="153416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FA9291-F2F3-4662-AD35-7A023C83B311}"/>
              </a:ext>
            </a:extLst>
          </p:cNvPr>
          <p:cNvSpPr/>
          <p:nvPr/>
        </p:nvSpPr>
        <p:spPr>
          <a:xfrm>
            <a:off x="3383280" y="3427414"/>
            <a:ext cx="1098276" cy="110394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10EFC5-C431-4994-B6E8-5DE9CD37F3CE}"/>
              </a:ext>
            </a:extLst>
          </p:cNvPr>
          <p:cNvSpPr txBox="1"/>
          <p:nvPr/>
        </p:nvSpPr>
        <p:spPr>
          <a:xfrm>
            <a:off x="1473200" y="1165207"/>
            <a:ext cx="2479040" cy="400110"/>
          </a:xfrm>
          <a:prstGeom prst="rect">
            <a:avLst/>
          </a:prstGeom>
          <a:noFill/>
        </p:spPr>
        <p:txBody>
          <a:bodyPr wrap="square" rtlCol="0">
            <a:spAutoFit/>
          </a:bodyPr>
          <a:lstStyle/>
          <a:p>
            <a:pPr algn="ctr"/>
            <a:r>
              <a:rPr lang="en-US" sz="2000" dirty="0"/>
              <a:t>Area of Interest</a:t>
            </a:r>
          </a:p>
        </p:txBody>
      </p:sp>
      <p:cxnSp>
        <p:nvCxnSpPr>
          <p:cNvPr id="9" name="Straight Arrow Connector 8">
            <a:extLst>
              <a:ext uri="{FF2B5EF4-FFF2-40B4-BE49-F238E27FC236}">
                <a16:creationId xmlns:a16="http://schemas.microsoft.com/office/drawing/2014/main" id="{9D0707BF-4161-4877-BEED-F81F025B2F10}"/>
              </a:ext>
            </a:extLst>
          </p:cNvPr>
          <p:cNvCxnSpPr/>
          <p:nvPr/>
        </p:nvCxnSpPr>
        <p:spPr>
          <a:xfrm>
            <a:off x="2042160" y="3637280"/>
            <a:ext cx="193040" cy="203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FD7A13-B6D3-4DB6-AD3E-1EA4F4F6A477}"/>
              </a:ext>
            </a:extLst>
          </p:cNvPr>
          <p:cNvCxnSpPr/>
          <p:nvPr/>
        </p:nvCxnSpPr>
        <p:spPr>
          <a:xfrm flipH="1">
            <a:off x="2702560" y="4462889"/>
            <a:ext cx="995680" cy="124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D142B67-4D75-42FE-80C3-4C710AF0018E}"/>
              </a:ext>
            </a:extLst>
          </p:cNvPr>
          <p:cNvSpPr txBox="1"/>
          <p:nvPr/>
        </p:nvSpPr>
        <p:spPr>
          <a:xfrm>
            <a:off x="868680" y="5661589"/>
            <a:ext cx="3688080" cy="707886"/>
          </a:xfrm>
          <a:prstGeom prst="rect">
            <a:avLst/>
          </a:prstGeom>
          <a:noFill/>
        </p:spPr>
        <p:txBody>
          <a:bodyPr wrap="square" rtlCol="0">
            <a:spAutoFit/>
          </a:bodyPr>
          <a:lstStyle/>
          <a:p>
            <a:pPr algn="ctr"/>
            <a:r>
              <a:rPr lang="en-US" sz="2000" dirty="0"/>
              <a:t>Geo-fences for a user segment for a given product</a:t>
            </a:r>
          </a:p>
        </p:txBody>
      </p:sp>
      <p:sp>
        <p:nvSpPr>
          <p:cNvPr id="13" name="Oval 12">
            <a:extLst>
              <a:ext uri="{FF2B5EF4-FFF2-40B4-BE49-F238E27FC236}">
                <a16:creationId xmlns:a16="http://schemas.microsoft.com/office/drawing/2014/main" id="{734BB45A-6C5E-4D2D-997B-515BC7C17924}"/>
              </a:ext>
            </a:extLst>
          </p:cNvPr>
          <p:cNvSpPr/>
          <p:nvPr/>
        </p:nvSpPr>
        <p:spPr>
          <a:xfrm>
            <a:off x="1717040" y="2816807"/>
            <a:ext cx="213360" cy="2494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50B5F00-46E1-464E-B465-A5679FBADE0E}"/>
              </a:ext>
            </a:extLst>
          </p:cNvPr>
          <p:cNvSpPr txBox="1"/>
          <p:nvPr/>
        </p:nvSpPr>
        <p:spPr>
          <a:xfrm>
            <a:off x="5237480" y="2502059"/>
            <a:ext cx="6790396" cy="461665"/>
          </a:xfrm>
          <a:prstGeom prst="rect">
            <a:avLst/>
          </a:prstGeom>
          <a:noFill/>
        </p:spPr>
        <p:txBody>
          <a:bodyPr wrap="square" rtlCol="0">
            <a:spAutoFit/>
          </a:bodyPr>
          <a:lstStyle/>
          <a:p>
            <a:pPr marL="342900" lvl="0" indent="-342900">
              <a:buFont typeface="Arial" panose="020B0604020202020204" pitchFamily="34" charset="0"/>
              <a:buChar char="•"/>
            </a:pPr>
            <a:r>
              <a:rPr lang="en-US" sz="2400" b="1" dirty="0">
                <a:solidFill>
                  <a:prstClr val="black"/>
                </a:solidFill>
              </a:rPr>
              <a:t>False Positive:</a:t>
            </a:r>
            <a:r>
              <a:rPr lang="en-US" sz="2400" dirty="0">
                <a:solidFill>
                  <a:prstClr val="black"/>
                </a:solidFill>
              </a:rPr>
              <a:t> Did not browse the product</a:t>
            </a:r>
          </a:p>
        </p:txBody>
      </p:sp>
      <p:sp>
        <p:nvSpPr>
          <p:cNvPr id="20" name="TextBox 19">
            <a:extLst>
              <a:ext uri="{FF2B5EF4-FFF2-40B4-BE49-F238E27FC236}">
                <a16:creationId xmlns:a16="http://schemas.microsoft.com/office/drawing/2014/main" id="{0B2FC77C-A129-4824-95F9-B9397CC4FFC1}"/>
              </a:ext>
            </a:extLst>
          </p:cNvPr>
          <p:cNvSpPr txBox="1"/>
          <p:nvPr/>
        </p:nvSpPr>
        <p:spPr>
          <a:xfrm>
            <a:off x="5237480" y="3148390"/>
            <a:ext cx="6790394" cy="830997"/>
          </a:xfrm>
          <a:prstGeom prst="rect">
            <a:avLst/>
          </a:prstGeom>
          <a:noFill/>
        </p:spPr>
        <p:txBody>
          <a:bodyPr wrap="square" rtlCol="0">
            <a:spAutoFit/>
          </a:bodyPr>
          <a:lstStyle/>
          <a:p>
            <a:pPr marL="342900" lvl="0" indent="-342900">
              <a:buFont typeface="Arial" panose="020B0604020202020204" pitchFamily="34" charset="0"/>
              <a:buChar char="•"/>
            </a:pPr>
            <a:r>
              <a:rPr lang="en-US" sz="2400" b="1" dirty="0">
                <a:solidFill>
                  <a:prstClr val="black"/>
                </a:solidFill>
              </a:rPr>
              <a:t>False Negative:</a:t>
            </a:r>
            <a:r>
              <a:rPr lang="en-US" sz="2400" dirty="0">
                <a:solidFill>
                  <a:prstClr val="black"/>
                </a:solidFill>
              </a:rPr>
              <a:t> Browsed the product but outside of geo-fence</a:t>
            </a:r>
            <a:endParaRPr lang="en-US" dirty="0"/>
          </a:p>
        </p:txBody>
      </p:sp>
      <p:sp>
        <p:nvSpPr>
          <p:cNvPr id="29" name="Oval 28">
            <a:extLst>
              <a:ext uri="{FF2B5EF4-FFF2-40B4-BE49-F238E27FC236}">
                <a16:creationId xmlns:a16="http://schemas.microsoft.com/office/drawing/2014/main" id="{375B9285-FCEB-4EFE-B800-8CB2628080CE}"/>
              </a:ext>
            </a:extLst>
          </p:cNvPr>
          <p:cNvSpPr/>
          <p:nvPr/>
        </p:nvSpPr>
        <p:spPr>
          <a:xfrm>
            <a:off x="3698240" y="2416634"/>
            <a:ext cx="254000" cy="252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4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3" grpId="0" animBg="1"/>
      <p:bldP spid="13" grpId="1" animBg="1"/>
      <p:bldP spid="18" grpId="0"/>
      <p:bldP spid="18" grpId="1"/>
      <p:bldP spid="20" grpId="0"/>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Comparison with Baselines (1)</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94508639"/>
              </p:ext>
            </p:extLst>
          </p:nvPr>
        </p:nvGraphicFramePr>
        <p:xfrm>
          <a:off x="293073" y="2928794"/>
          <a:ext cx="11582400" cy="1501794"/>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898167557"/>
                    </a:ext>
                  </a:extLst>
                </a:gridCol>
                <a:gridCol w="2895600">
                  <a:extLst>
                    <a:ext uri="{9D8B030D-6E8A-4147-A177-3AD203B41FA5}">
                      <a16:colId xmlns:a16="http://schemas.microsoft.com/office/drawing/2014/main" val="4135973844"/>
                    </a:ext>
                  </a:extLst>
                </a:gridCol>
                <a:gridCol w="2895600">
                  <a:extLst>
                    <a:ext uri="{9D8B030D-6E8A-4147-A177-3AD203B41FA5}">
                      <a16:colId xmlns:a16="http://schemas.microsoft.com/office/drawing/2014/main" val="4220833421"/>
                    </a:ext>
                  </a:extLst>
                </a:gridCol>
                <a:gridCol w="2895600">
                  <a:extLst>
                    <a:ext uri="{9D8B030D-6E8A-4147-A177-3AD203B41FA5}">
                      <a16:colId xmlns:a16="http://schemas.microsoft.com/office/drawing/2014/main" val="3732433553"/>
                    </a:ext>
                  </a:extLst>
                </a:gridCol>
              </a:tblGrid>
              <a:tr h="538018">
                <a:tc>
                  <a:txBody>
                    <a:bodyPr/>
                    <a:lstStyle/>
                    <a:p>
                      <a:pPr algn="ctr"/>
                      <a:r>
                        <a:rPr lang="en-US" sz="2400" dirty="0"/>
                        <a:t>Method</a:t>
                      </a:r>
                    </a:p>
                  </a:txBody>
                  <a:tcPr/>
                </a:tc>
                <a:tc>
                  <a:txBody>
                    <a:bodyPr/>
                    <a:lstStyle/>
                    <a:p>
                      <a:pPr algn="ctr"/>
                      <a:r>
                        <a:rPr lang="en-US" sz="2400" dirty="0"/>
                        <a:t>Precision (%)</a:t>
                      </a:r>
                    </a:p>
                  </a:txBody>
                  <a:tcPr/>
                </a:tc>
                <a:tc>
                  <a:txBody>
                    <a:bodyPr/>
                    <a:lstStyle/>
                    <a:p>
                      <a:pPr algn="ctr"/>
                      <a:r>
                        <a:rPr lang="en-US" sz="2400" dirty="0"/>
                        <a:t>Recall (%)</a:t>
                      </a:r>
                    </a:p>
                  </a:txBody>
                  <a:tcPr/>
                </a:tc>
                <a:tc>
                  <a:txBody>
                    <a:bodyPr/>
                    <a:lstStyle/>
                    <a:p>
                      <a:pPr algn="ctr"/>
                      <a:r>
                        <a:rPr lang="en-US" sz="2400" dirty="0"/>
                        <a:t>F1-Score (%)</a:t>
                      </a:r>
                    </a:p>
                  </a:txBody>
                  <a:tcPr/>
                </a:tc>
                <a:extLst>
                  <a:ext uri="{0D108BD9-81ED-4DB2-BD59-A6C34878D82A}">
                    <a16:rowId xmlns:a16="http://schemas.microsoft.com/office/drawing/2014/main" val="1550772198"/>
                  </a:ext>
                </a:extLst>
              </a:tr>
              <a:tr h="506576">
                <a:tc>
                  <a:txBody>
                    <a:bodyPr/>
                    <a:lstStyle/>
                    <a:p>
                      <a:pPr algn="ctr"/>
                      <a:r>
                        <a:rPr lang="en-US" sz="2400" dirty="0">
                          <a:solidFill>
                            <a:srgbClr val="C00000"/>
                          </a:solidFill>
                        </a:rPr>
                        <a:t>LSPAG (Our Method)</a:t>
                      </a:r>
                    </a:p>
                  </a:txBody>
                  <a:tcPr/>
                </a:tc>
                <a:tc>
                  <a:txBody>
                    <a:bodyPr/>
                    <a:lstStyle/>
                    <a:p>
                      <a:pPr algn="ctr"/>
                      <a:r>
                        <a:rPr lang="en-US" sz="2400" b="1" dirty="0">
                          <a:solidFill>
                            <a:srgbClr val="C00000"/>
                          </a:solidFill>
                        </a:rPr>
                        <a:t>18.32</a:t>
                      </a:r>
                    </a:p>
                  </a:txBody>
                  <a:tcPr/>
                </a:tc>
                <a:tc>
                  <a:txBody>
                    <a:bodyPr/>
                    <a:lstStyle/>
                    <a:p>
                      <a:pPr algn="ctr"/>
                      <a:r>
                        <a:rPr lang="en-US" sz="2400" dirty="0">
                          <a:solidFill>
                            <a:srgbClr val="C00000"/>
                          </a:solidFill>
                        </a:rPr>
                        <a:t>38.80</a:t>
                      </a:r>
                      <a:endParaRPr lang="en-US" sz="2400" b="0" dirty="0">
                        <a:solidFill>
                          <a:srgbClr val="C00000"/>
                        </a:solidFill>
                      </a:endParaRPr>
                    </a:p>
                  </a:txBody>
                  <a:tcPr/>
                </a:tc>
                <a:tc>
                  <a:txBody>
                    <a:bodyPr/>
                    <a:lstStyle/>
                    <a:p>
                      <a:pPr algn="ctr"/>
                      <a:r>
                        <a:rPr lang="en-US" sz="2400" b="1" dirty="0">
                          <a:solidFill>
                            <a:srgbClr val="C00000"/>
                          </a:solidFill>
                        </a:rPr>
                        <a:t>24.89</a:t>
                      </a:r>
                    </a:p>
                  </a:txBody>
                  <a:tcPr/>
                </a:tc>
                <a:extLst>
                  <a:ext uri="{0D108BD9-81ED-4DB2-BD59-A6C34878D82A}">
                    <a16:rowId xmlns:a16="http://schemas.microsoft.com/office/drawing/2014/main" val="2204769138"/>
                  </a:ext>
                </a:extLst>
              </a:tr>
              <a:tr h="457200">
                <a:tc>
                  <a:txBody>
                    <a:bodyPr/>
                    <a:lstStyle/>
                    <a:p>
                      <a:pPr algn="ctr"/>
                      <a:r>
                        <a:rPr lang="en-US" sz="2400" dirty="0"/>
                        <a:t>DEG</a:t>
                      </a:r>
                    </a:p>
                  </a:txBody>
                  <a:tcPr/>
                </a:tc>
                <a:tc>
                  <a:txBody>
                    <a:bodyPr/>
                    <a:lstStyle/>
                    <a:p>
                      <a:pPr algn="ctr"/>
                      <a:r>
                        <a:rPr lang="en-US" sz="2400" dirty="0"/>
                        <a:t>10.00</a:t>
                      </a:r>
                    </a:p>
                  </a:txBody>
                  <a:tcPr/>
                </a:tc>
                <a:tc>
                  <a:txBody>
                    <a:bodyPr/>
                    <a:lstStyle/>
                    <a:p>
                      <a:pPr algn="ctr"/>
                      <a:r>
                        <a:rPr lang="en-US" sz="2400" dirty="0"/>
                        <a:t>1.00</a:t>
                      </a:r>
                    </a:p>
                  </a:txBody>
                  <a:tcPr/>
                </a:tc>
                <a:tc>
                  <a:txBody>
                    <a:bodyPr/>
                    <a:lstStyle/>
                    <a:p>
                      <a:pPr algn="ctr"/>
                      <a:r>
                        <a:rPr lang="en-US" sz="2400" dirty="0"/>
                        <a:t>1.81</a:t>
                      </a:r>
                    </a:p>
                  </a:txBody>
                  <a:tcPr/>
                </a:tc>
                <a:extLst>
                  <a:ext uri="{0D108BD9-81ED-4DB2-BD59-A6C34878D82A}">
                    <a16:rowId xmlns:a16="http://schemas.microsoft.com/office/drawing/2014/main" val="3646033079"/>
                  </a:ext>
                </a:extLst>
              </a:tr>
            </a:tbl>
          </a:graphicData>
        </a:graphic>
      </p:graphicFrame>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27</a:t>
            </a:fld>
            <a:endParaRPr lang="en-US" dirty="0"/>
          </a:p>
        </p:txBody>
      </p:sp>
      <p:sp>
        <p:nvSpPr>
          <p:cNvPr id="5" name="TextBox 4">
            <a:extLst>
              <a:ext uri="{FF2B5EF4-FFF2-40B4-BE49-F238E27FC236}">
                <a16:creationId xmlns:a16="http://schemas.microsoft.com/office/drawing/2014/main" id="{1F0A41F6-021E-42CE-BAED-CBF684E87717}"/>
              </a:ext>
            </a:extLst>
          </p:cNvPr>
          <p:cNvSpPr txBox="1"/>
          <p:nvPr/>
        </p:nvSpPr>
        <p:spPr>
          <a:xfrm>
            <a:off x="140675" y="1054279"/>
            <a:ext cx="11887197" cy="90794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Geo-fences designed by domain experts (DEG)</a:t>
            </a:r>
          </a:p>
          <a:p>
            <a:pPr marL="342900" indent="-342900">
              <a:spcAft>
                <a:spcPts val="600"/>
              </a:spcAft>
              <a:buFont typeface="Arial" panose="020B0604020202020204" pitchFamily="34" charset="0"/>
              <a:buChar char="•"/>
            </a:pPr>
            <a:r>
              <a:rPr lang="en-US" sz="2400" dirty="0"/>
              <a:t>Small Number of users targeted -&gt; Low Recall</a:t>
            </a:r>
          </a:p>
        </p:txBody>
      </p:sp>
    </p:spTree>
    <p:extLst>
      <p:ext uri="{BB962C8B-B14F-4D97-AF65-F5344CB8AC3E}">
        <p14:creationId xmlns:p14="http://schemas.microsoft.com/office/powerpoint/2010/main" val="373331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Comparison with Baselines (2)</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694606"/>
              </p:ext>
            </p:extLst>
          </p:nvPr>
        </p:nvGraphicFramePr>
        <p:xfrm>
          <a:off x="293073" y="3441770"/>
          <a:ext cx="11582400" cy="1958994"/>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898167557"/>
                    </a:ext>
                  </a:extLst>
                </a:gridCol>
                <a:gridCol w="2895600">
                  <a:extLst>
                    <a:ext uri="{9D8B030D-6E8A-4147-A177-3AD203B41FA5}">
                      <a16:colId xmlns:a16="http://schemas.microsoft.com/office/drawing/2014/main" val="4135973844"/>
                    </a:ext>
                  </a:extLst>
                </a:gridCol>
                <a:gridCol w="2895600">
                  <a:extLst>
                    <a:ext uri="{9D8B030D-6E8A-4147-A177-3AD203B41FA5}">
                      <a16:colId xmlns:a16="http://schemas.microsoft.com/office/drawing/2014/main" val="4220833421"/>
                    </a:ext>
                  </a:extLst>
                </a:gridCol>
                <a:gridCol w="2895600">
                  <a:extLst>
                    <a:ext uri="{9D8B030D-6E8A-4147-A177-3AD203B41FA5}">
                      <a16:colId xmlns:a16="http://schemas.microsoft.com/office/drawing/2014/main" val="3732433553"/>
                    </a:ext>
                  </a:extLst>
                </a:gridCol>
              </a:tblGrid>
              <a:tr h="538018">
                <a:tc>
                  <a:txBody>
                    <a:bodyPr/>
                    <a:lstStyle/>
                    <a:p>
                      <a:pPr algn="ctr"/>
                      <a:r>
                        <a:rPr lang="en-US" sz="2400" dirty="0"/>
                        <a:t>Method</a:t>
                      </a:r>
                    </a:p>
                  </a:txBody>
                  <a:tcPr/>
                </a:tc>
                <a:tc>
                  <a:txBody>
                    <a:bodyPr/>
                    <a:lstStyle/>
                    <a:p>
                      <a:pPr algn="ctr"/>
                      <a:r>
                        <a:rPr lang="en-US" sz="2400" dirty="0"/>
                        <a:t>Precision (%)</a:t>
                      </a:r>
                    </a:p>
                  </a:txBody>
                  <a:tcPr/>
                </a:tc>
                <a:tc>
                  <a:txBody>
                    <a:bodyPr/>
                    <a:lstStyle/>
                    <a:p>
                      <a:pPr algn="ctr"/>
                      <a:r>
                        <a:rPr lang="en-US" sz="2400" dirty="0"/>
                        <a:t>Recall (%)</a:t>
                      </a:r>
                    </a:p>
                  </a:txBody>
                  <a:tcPr/>
                </a:tc>
                <a:tc>
                  <a:txBody>
                    <a:bodyPr/>
                    <a:lstStyle/>
                    <a:p>
                      <a:pPr algn="ctr"/>
                      <a:r>
                        <a:rPr lang="en-US" sz="2400" dirty="0"/>
                        <a:t>F1-Score (%)</a:t>
                      </a:r>
                    </a:p>
                  </a:txBody>
                  <a:tcPr/>
                </a:tc>
                <a:extLst>
                  <a:ext uri="{0D108BD9-81ED-4DB2-BD59-A6C34878D82A}">
                    <a16:rowId xmlns:a16="http://schemas.microsoft.com/office/drawing/2014/main" val="1550772198"/>
                  </a:ext>
                </a:extLst>
              </a:tr>
              <a:tr h="506576">
                <a:tc>
                  <a:txBody>
                    <a:bodyPr/>
                    <a:lstStyle/>
                    <a:p>
                      <a:pPr algn="ctr"/>
                      <a:r>
                        <a:rPr lang="en-US" sz="2400" dirty="0">
                          <a:solidFill>
                            <a:srgbClr val="C00000"/>
                          </a:solidFill>
                        </a:rPr>
                        <a:t>LSPAG (Our Method)</a:t>
                      </a:r>
                    </a:p>
                  </a:txBody>
                  <a:tcPr/>
                </a:tc>
                <a:tc>
                  <a:txBody>
                    <a:bodyPr/>
                    <a:lstStyle/>
                    <a:p>
                      <a:pPr algn="ctr"/>
                      <a:r>
                        <a:rPr lang="en-US" sz="2400" b="1" dirty="0">
                          <a:solidFill>
                            <a:srgbClr val="C00000"/>
                          </a:solidFill>
                        </a:rPr>
                        <a:t>18.32</a:t>
                      </a:r>
                    </a:p>
                  </a:txBody>
                  <a:tcPr/>
                </a:tc>
                <a:tc>
                  <a:txBody>
                    <a:bodyPr/>
                    <a:lstStyle/>
                    <a:p>
                      <a:pPr algn="ctr"/>
                      <a:r>
                        <a:rPr lang="en-US" sz="2400" dirty="0">
                          <a:solidFill>
                            <a:srgbClr val="C00000"/>
                          </a:solidFill>
                        </a:rPr>
                        <a:t>38.80</a:t>
                      </a:r>
                      <a:endParaRPr lang="en-US" sz="2400" b="0" dirty="0">
                        <a:solidFill>
                          <a:srgbClr val="C00000"/>
                        </a:solidFill>
                      </a:endParaRPr>
                    </a:p>
                  </a:txBody>
                  <a:tcPr/>
                </a:tc>
                <a:tc>
                  <a:txBody>
                    <a:bodyPr/>
                    <a:lstStyle/>
                    <a:p>
                      <a:pPr algn="ctr"/>
                      <a:r>
                        <a:rPr lang="en-US" sz="2400" b="1" dirty="0">
                          <a:solidFill>
                            <a:srgbClr val="C00000"/>
                          </a:solidFill>
                        </a:rPr>
                        <a:t>24.89</a:t>
                      </a:r>
                    </a:p>
                  </a:txBody>
                  <a:tcPr/>
                </a:tc>
                <a:extLst>
                  <a:ext uri="{0D108BD9-81ED-4DB2-BD59-A6C34878D82A}">
                    <a16:rowId xmlns:a16="http://schemas.microsoft.com/office/drawing/2014/main" val="2204769138"/>
                  </a:ext>
                </a:extLst>
              </a:tr>
              <a:tr h="396240">
                <a:tc>
                  <a:txBody>
                    <a:bodyPr/>
                    <a:lstStyle/>
                    <a:p>
                      <a:pPr algn="ctr"/>
                      <a:r>
                        <a:rPr lang="en-US" sz="2400" dirty="0"/>
                        <a:t>K-Nearest Neighbor</a:t>
                      </a:r>
                    </a:p>
                  </a:txBody>
                  <a:tcPr/>
                </a:tc>
                <a:tc>
                  <a:txBody>
                    <a:bodyPr/>
                    <a:lstStyle/>
                    <a:p>
                      <a:pPr algn="ctr"/>
                      <a:r>
                        <a:rPr lang="en-US" sz="2400" dirty="0"/>
                        <a:t>1.55</a:t>
                      </a:r>
                    </a:p>
                  </a:txBody>
                  <a:tcPr/>
                </a:tc>
                <a:tc>
                  <a:txBody>
                    <a:bodyPr/>
                    <a:lstStyle/>
                    <a:p>
                      <a:pPr algn="ctr"/>
                      <a:r>
                        <a:rPr lang="en-US" sz="2400" dirty="0"/>
                        <a:t>2.05</a:t>
                      </a:r>
                    </a:p>
                  </a:txBody>
                  <a:tcPr/>
                </a:tc>
                <a:tc>
                  <a:txBody>
                    <a:bodyPr/>
                    <a:lstStyle/>
                    <a:p>
                      <a:pPr algn="ctr"/>
                      <a:r>
                        <a:rPr lang="en-US" sz="2400" dirty="0"/>
                        <a:t>1.77</a:t>
                      </a:r>
                    </a:p>
                  </a:txBody>
                  <a:tcPr/>
                </a:tc>
                <a:extLst>
                  <a:ext uri="{0D108BD9-81ED-4DB2-BD59-A6C34878D82A}">
                    <a16:rowId xmlns:a16="http://schemas.microsoft.com/office/drawing/2014/main" val="3431096044"/>
                  </a:ext>
                </a:extLst>
              </a:tr>
              <a:tr h="436880">
                <a:tc>
                  <a:txBody>
                    <a:bodyPr/>
                    <a:lstStyle/>
                    <a:p>
                      <a:pPr algn="ctr"/>
                      <a:r>
                        <a:rPr lang="en-US" sz="2400" dirty="0"/>
                        <a:t>Matrix Factorization</a:t>
                      </a:r>
                    </a:p>
                  </a:txBody>
                  <a:tcPr/>
                </a:tc>
                <a:tc>
                  <a:txBody>
                    <a:bodyPr/>
                    <a:lstStyle/>
                    <a:p>
                      <a:pPr algn="ctr"/>
                      <a:r>
                        <a:rPr lang="en-US" sz="2400" dirty="0"/>
                        <a:t>15.07</a:t>
                      </a:r>
                    </a:p>
                  </a:txBody>
                  <a:tcPr/>
                </a:tc>
                <a:tc>
                  <a:txBody>
                    <a:bodyPr/>
                    <a:lstStyle/>
                    <a:p>
                      <a:pPr algn="ctr"/>
                      <a:r>
                        <a:rPr lang="en-US" sz="2400" dirty="0"/>
                        <a:t>22.83</a:t>
                      </a:r>
                    </a:p>
                  </a:txBody>
                  <a:tcPr/>
                </a:tc>
                <a:tc>
                  <a:txBody>
                    <a:bodyPr/>
                    <a:lstStyle/>
                    <a:p>
                      <a:pPr algn="ctr"/>
                      <a:r>
                        <a:rPr lang="en-US" sz="2400" dirty="0"/>
                        <a:t>18.16</a:t>
                      </a:r>
                    </a:p>
                  </a:txBody>
                  <a:tcPr/>
                </a:tc>
                <a:extLst>
                  <a:ext uri="{0D108BD9-81ED-4DB2-BD59-A6C34878D82A}">
                    <a16:rowId xmlns:a16="http://schemas.microsoft.com/office/drawing/2014/main" val="379469565"/>
                  </a:ext>
                </a:extLst>
              </a:tr>
            </a:tbl>
          </a:graphicData>
        </a:graphic>
      </p:graphicFrame>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28</a:t>
            </a:fld>
            <a:endParaRPr lang="en-US" dirty="0"/>
          </a:p>
        </p:txBody>
      </p:sp>
      <p:sp>
        <p:nvSpPr>
          <p:cNvPr id="5" name="TextBox 4">
            <a:extLst>
              <a:ext uri="{FF2B5EF4-FFF2-40B4-BE49-F238E27FC236}">
                <a16:creationId xmlns:a16="http://schemas.microsoft.com/office/drawing/2014/main" id="{65FD52F6-E84E-4DCC-B045-0F8B311BA7CA}"/>
              </a:ext>
            </a:extLst>
          </p:cNvPr>
          <p:cNvSpPr txBox="1"/>
          <p:nvPr/>
        </p:nvSpPr>
        <p:spPr>
          <a:xfrm>
            <a:off x="140675" y="1054279"/>
            <a:ext cx="11887197" cy="135421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Unable to infer semantically similar location behavior</a:t>
            </a:r>
          </a:p>
          <a:p>
            <a:pPr marL="342900" indent="-342900">
              <a:spcAft>
                <a:spcPts val="600"/>
              </a:spcAft>
              <a:buFont typeface="Arial" panose="020B0604020202020204" pitchFamily="34" charset="0"/>
              <a:buChar char="•"/>
            </a:pPr>
            <a:r>
              <a:rPr lang="en-US" sz="2400" dirty="0"/>
              <a:t>Validates use of three-step affinity model</a:t>
            </a:r>
          </a:p>
          <a:p>
            <a:pPr marL="342900" indent="-342900">
              <a:spcAft>
                <a:spcPts val="6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36379548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Comparison with Baselines (3)</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48303800"/>
              </p:ext>
            </p:extLst>
          </p:nvPr>
        </p:nvGraphicFramePr>
        <p:xfrm>
          <a:off x="293076" y="2918634"/>
          <a:ext cx="11582400" cy="1867554"/>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898167557"/>
                    </a:ext>
                  </a:extLst>
                </a:gridCol>
                <a:gridCol w="2895600">
                  <a:extLst>
                    <a:ext uri="{9D8B030D-6E8A-4147-A177-3AD203B41FA5}">
                      <a16:colId xmlns:a16="http://schemas.microsoft.com/office/drawing/2014/main" val="4135973844"/>
                    </a:ext>
                  </a:extLst>
                </a:gridCol>
                <a:gridCol w="2895600">
                  <a:extLst>
                    <a:ext uri="{9D8B030D-6E8A-4147-A177-3AD203B41FA5}">
                      <a16:colId xmlns:a16="http://schemas.microsoft.com/office/drawing/2014/main" val="4220833421"/>
                    </a:ext>
                  </a:extLst>
                </a:gridCol>
                <a:gridCol w="2895600">
                  <a:extLst>
                    <a:ext uri="{9D8B030D-6E8A-4147-A177-3AD203B41FA5}">
                      <a16:colId xmlns:a16="http://schemas.microsoft.com/office/drawing/2014/main" val="3732433553"/>
                    </a:ext>
                  </a:extLst>
                </a:gridCol>
              </a:tblGrid>
              <a:tr h="538018">
                <a:tc>
                  <a:txBody>
                    <a:bodyPr/>
                    <a:lstStyle/>
                    <a:p>
                      <a:pPr algn="ctr"/>
                      <a:r>
                        <a:rPr lang="en-US" sz="2400" dirty="0"/>
                        <a:t>Method</a:t>
                      </a:r>
                    </a:p>
                  </a:txBody>
                  <a:tcPr/>
                </a:tc>
                <a:tc>
                  <a:txBody>
                    <a:bodyPr/>
                    <a:lstStyle/>
                    <a:p>
                      <a:pPr algn="ctr"/>
                      <a:r>
                        <a:rPr lang="en-US" sz="2400" dirty="0"/>
                        <a:t>Precision (%)</a:t>
                      </a:r>
                    </a:p>
                  </a:txBody>
                  <a:tcPr/>
                </a:tc>
                <a:tc>
                  <a:txBody>
                    <a:bodyPr/>
                    <a:lstStyle/>
                    <a:p>
                      <a:pPr algn="ctr"/>
                      <a:r>
                        <a:rPr lang="en-US" sz="2400" dirty="0"/>
                        <a:t>Recall (%)</a:t>
                      </a:r>
                    </a:p>
                  </a:txBody>
                  <a:tcPr/>
                </a:tc>
                <a:tc>
                  <a:txBody>
                    <a:bodyPr/>
                    <a:lstStyle/>
                    <a:p>
                      <a:pPr algn="ctr"/>
                      <a:r>
                        <a:rPr lang="en-US" sz="2400" dirty="0"/>
                        <a:t>F1-Score (%)</a:t>
                      </a:r>
                    </a:p>
                  </a:txBody>
                  <a:tcPr/>
                </a:tc>
                <a:extLst>
                  <a:ext uri="{0D108BD9-81ED-4DB2-BD59-A6C34878D82A}">
                    <a16:rowId xmlns:a16="http://schemas.microsoft.com/office/drawing/2014/main" val="1550772198"/>
                  </a:ext>
                </a:extLst>
              </a:tr>
              <a:tr h="506576">
                <a:tc>
                  <a:txBody>
                    <a:bodyPr/>
                    <a:lstStyle/>
                    <a:p>
                      <a:pPr algn="ctr"/>
                      <a:r>
                        <a:rPr lang="en-US" sz="2400" dirty="0">
                          <a:solidFill>
                            <a:srgbClr val="C00000"/>
                          </a:solidFill>
                        </a:rPr>
                        <a:t>LSPAG (Our Method)</a:t>
                      </a:r>
                    </a:p>
                  </a:txBody>
                  <a:tcPr/>
                </a:tc>
                <a:tc>
                  <a:txBody>
                    <a:bodyPr/>
                    <a:lstStyle/>
                    <a:p>
                      <a:pPr algn="ctr"/>
                      <a:r>
                        <a:rPr lang="en-US" sz="2400" b="1" dirty="0">
                          <a:solidFill>
                            <a:srgbClr val="C00000"/>
                          </a:solidFill>
                        </a:rPr>
                        <a:t>18.32</a:t>
                      </a:r>
                    </a:p>
                  </a:txBody>
                  <a:tcPr/>
                </a:tc>
                <a:tc>
                  <a:txBody>
                    <a:bodyPr/>
                    <a:lstStyle/>
                    <a:p>
                      <a:pPr algn="ctr"/>
                      <a:r>
                        <a:rPr lang="en-US" sz="2400" dirty="0">
                          <a:solidFill>
                            <a:srgbClr val="C00000"/>
                          </a:solidFill>
                        </a:rPr>
                        <a:t>38.80</a:t>
                      </a:r>
                      <a:endParaRPr lang="en-US" sz="2400" b="0" dirty="0">
                        <a:solidFill>
                          <a:srgbClr val="C00000"/>
                        </a:solidFill>
                      </a:endParaRPr>
                    </a:p>
                  </a:txBody>
                  <a:tcPr/>
                </a:tc>
                <a:tc>
                  <a:txBody>
                    <a:bodyPr/>
                    <a:lstStyle/>
                    <a:p>
                      <a:pPr algn="ctr"/>
                      <a:r>
                        <a:rPr lang="en-US" sz="2400" b="1" dirty="0">
                          <a:solidFill>
                            <a:srgbClr val="C00000"/>
                          </a:solidFill>
                        </a:rPr>
                        <a:t>24.89</a:t>
                      </a:r>
                    </a:p>
                  </a:txBody>
                  <a:tcPr/>
                </a:tc>
                <a:extLst>
                  <a:ext uri="{0D108BD9-81ED-4DB2-BD59-A6C34878D82A}">
                    <a16:rowId xmlns:a16="http://schemas.microsoft.com/office/drawing/2014/main" val="2204769138"/>
                  </a:ext>
                </a:extLst>
              </a:tr>
              <a:tr h="426720">
                <a:tc>
                  <a:txBody>
                    <a:bodyPr/>
                    <a:lstStyle/>
                    <a:p>
                      <a:pPr algn="ctr"/>
                      <a:r>
                        <a:rPr lang="en-US" sz="2400" dirty="0"/>
                        <a:t>Our Method w/o user segmentation</a:t>
                      </a:r>
                    </a:p>
                  </a:txBody>
                  <a:tcPr/>
                </a:tc>
                <a:tc>
                  <a:txBody>
                    <a:bodyPr/>
                    <a:lstStyle/>
                    <a:p>
                      <a:pPr algn="ctr"/>
                      <a:r>
                        <a:rPr lang="en-US" sz="2400" dirty="0"/>
                        <a:t>11.93</a:t>
                      </a:r>
                    </a:p>
                  </a:txBody>
                  <a:tcPr/>
                </a:tc>
                <a:tc>
                  <a:txBody>
                    <a:bodyPr/>
                    <a:lstStyle/>
                    <a:p>
                      <a:pPr algn="ctr"/>
                      <a:r>
                        <a:rPr lang="en-US" sz="2400" b="1" dirty="0"/>
                        <a:t>59.49</a:t>
                      </a:r>
                    </a:p>
                  </a:txBody>
                  <a:tcPr/>
                </a:tc>
                <a:tc>
                  <a:txBody>
                    <a:bodyPr/>
                    <a:lstStyle/>
                    <a:p>
                      <a:pPr algn="ctr"/>
                      <a:r>
                        <a:rPr lang="en-US" sz="2400" dirty="0"/>
                        <a:t>19.87</a:t>
                      </a:r>
                    </a:p>
                  </a:txBody>
                  <a:tcPr/>
                </a:tc>
                <a:extLst>
                  <a:ext uri="{0D108BD9-81ED-4DB2-BD59-A6C34878D82A}">
                    <a16:rowId xmlns:a16="http://schemas.microsoft.com/office/drawing/2014/main" val="2848023609"/>
                  </a:ext>
                </a:extLst>
              </a:tr>
            </a:tbl>
          </a:graphicData>
        </a:graphic>
      </p:graphicFrame>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29</a:t>
            </a:fld>
            <a:endParaRPr lang="en-US" dirty="0"/>
          </a:p>
        </p:txBody>
      </p:sp>
      <p:sp>
        <p:nvSpPr>
          <p:cNvPr id="5" name="TextBox 4">
            <a:extLst>
              <a:ext uri="{FF2B5EF4-FFF2-40B4-BE49-F238E27FC236}">
                <a16:creationId xmlns:a16="http://schemas.microsoft.com/office/drawing/2014/main" id="{2E9FAE37-9771-4A66-8671-19F00E803A8C}"/>
              </a:ext>
            </a:extLst>
          </p:cNvPr>
          <p:cNvSpPr txBox="1"/>
          <p:nvPr/>
        </p:nvSpPr>
        <p:spPr>
          <a:xfrm>
            <a:off x="140675" y="1054279"/>
            <a:ext cx="11887197" cy="90794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No Personalization</a:t>
            </a:r>
          </a:p>
          <a:p>
            <a:pPr marL="342900" indent="-342900">
              <a:spcAft>
                <a:spcPts val="600"/>
              </a:spcAft>
              <a:buFont typeface="Arial" panose="020B0604020202020204" pitchFamily="34" charset="0"/>
              <a:buChar char="•"/>
            </a:pPr>
            <a:r>
              <a:rPr lang="en-US" sz="2400" dirty="0"/>
              <a:t>Large areas targeted -&gt; Low Precision, High Recall</a:t>
            </a:r>
          </a:p>
        </p:txBody>
      </p:sp>
    </p:spTree>
    <p:extLst>
      <p:ext uri="{BB962C8B-B14F-4D97-AF65-F5344CB8AC3E}">
        <p14:creationId xmlns:p14="http://schemas.microsoft.com/office/powerpoint/2010/main" val="169551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3</a:t>
            </a:fld>
            <a:endParaRPr lang="en-US"/>
          </a:p>
        </p:txBody>
      </p:sp>
      <p:sp>
        <p:nvSpPr>
          <p:cNvPr id="5" name="TextBox 4"/>
          <p:cNvSpPr txBox="1"/>
          <p:nvPr/>
        </p:nvSpPr>
        <p:spPr>
          <a:xfrm>
            <a:off x="140678" y="1005840"/>
            <a:ext cx="6650416" cy="3539430"/>
          </a:xfrm>
          <a:prstGeom prst="rect">
            <a:avLst/>
          </a:prstGeom>
          <a:noFill/>
        </p:spPr>
        <p:txBody>
          <a:bodyPr wrap="square" rtlCol="0">
            <a:spAutoFit/>
          </a:bodyPr>
          <a:lstStyle/>
          <a:p>
            <a:pPr marL="342900" indent="-342900">
              <a:buFont typeface="Arial" panose="020B0604020202020204" pitchFamily="34" charset="0"/>
              <a:buChar char="•"/>
            </a:pPr>
            <a:r>
              <a:rPr lang="en-US" sz="2800" dirty="0"/>
              <a:t>Manual process</a:t>
            </a:r>
          </a:p>
          <a:p>
            <a:pPr marL="800100" lvl="1" indent="-342900">
              <a:buFont typeface="Arial" panose="020B0604020202020204" pitchFamily="34" charset="0"/>
              <a:buChar char="•"/>
            </a:pPr>
            <a:r>
              <a:rPr lang="en-US" sz="2800" dirty="0"/>
              <a:t>Perform data analysis</a:t>
            </a:r>
          </a:p>
          <a:p>
            <a:pPr marL="800100" lvl="1" indent="-342900">
              <a:buFont typeface="Arial" panose="020B0604020202020204" pitchFamily="34" charset="0"/>
              <a:buChar char="•"/>
            </a:pPr>
            <a:r>
              <a:rPr lang="en-US" sz="2800" dirty="0"/>
              <a:t>Decide the radius and location of geo-fence</a:t>
            </a:r>
          </a:p>
          <a:p>
            <a:pPr marL="342900" indent="-342900">
              <a:buFont typeface="Arial" panose="020B0604020202020204" pitchFamily="34" charset="0"/>
              <a:buChar char="•"/>
            </a:pPr>
            <a:r>
              <a:rPr lang="en-US" sz="2800" dirty="0"/>
              <a:t>Lack personalization aspect</a:t>
            </a:r>
          </a:p>
          <a:p>
            <a:pPr marL="800100" lvl="1" indent="-342900">
              <a:buFont typeface="Arial" panose="020B0604020202020204" pitchFamily="34" charset="0"/>
              <a:buChar char="•"/>
            </a:pPr>
            <a:r>
              <a:rPr lang="en-US" sz="2800" dirty="0"/>
              <a:t>Risk of User Attrition – Highly undesirable</a:t>
            </a:r>
            <a:br>
              <a:rPr lang="en-US" sz="2800" dirty="0"/>
            </a:br>
            <a:endParaRPr lang="en-US" sz="2800" dirty="0"/>
          </a:p>
        </p:txBody>
      </p:sp>
      <p:grpSp>
        <p:nvGrpSpPr>
          <p:cNvPr id="12" name="Group 11">
            <a:extLst>
              <a:ext uri="{FF2B5EF4-FFF2-40B4-BE49-F238E27FC236}">
                <a16:creationId xmlns:a16="http://schemas.microsoft.com/office/drawing/2014/main" id="{9D9A4C8F-D40D-441E-8DCC-562BB1886A05}"/>
              </a:ext>
            </a:extLst>
          </p:cNvPr>
          <p:cNvGrpSpPr/>
          <p:nvPr/>
        </p:nvGrpSpPr>
        <p:grpSpPr>
          <a:xfrm>
            <a:off x="7019694" y="3864732"/>
            <a:ext cx="2438943" cy="2241920"/>
            <a:chOff x="8274205" y="1073563"/>
            <a:chExt cx="2438943" cy="2241920"/>
          </a:xfrm>
        </p:grpSpPr>
        <p:sp>
          <p:nvSpPr>
            <p:cNvPr id="7" name="Rectangle 6">
              <a:extLst>
                <a:ext uri="{FF2B5EF4-FFF2-40B4-BE49-F238E27FC236}">
                  <a16:creationId xmlns:a16="http://schemas.microsoft.com/office/drawing/2014/main" id="{DEEA84C2-DC1D-41AA-8575-08E65E6F1326}"/>
                </a:ext>
              </a:extLst>
            </p:cNvPr>
            <p:cNvSpPr/>
            <p:nvPr/>
          </p:nvSpPr>
          <p:spPr>
            <a:xfrm>
              <a:off x="8274205" y="1073563"/>
              <a:ext cx="2438943" cy="224192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F463979-780F-472D-90DB-DADDDE3136DD}"/>
                </a:ext>
              </a:extLst>
            </p:cNvPr>
            <p:cNvSpPr/>
            <p:nvPr/>
          </p:nvSpPr>
          <p:spPr>
            <a:xfrm>
              <a:off x="8335535" y="1274130"/>
              <a:ext cx="2316279" cy="1892661"/>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79F8357-8CF9-46A3-B776-EA77F90CDA41}"/>
              </a:ext>
            </a:extLst>
          </p:cNvPr>
          <p:cNvGrpSpPr/>
          <p:nvPr/>
        </p:nvGrpSpPr>
        <p:grpSpPr>
          <a:xfrm>
            <a:off x="7019695" y="1113290"/>
            <a:ext cx="2438943" cy="2241920"/>
            <a:chOff x="8274204" y="3645924"/>
            <a:chExt cx="2438943" cy="2241920"/>
          </a:xfrm>
        </p:grpSpPr>
        <p:sp>
          <p:nvSpPr>
            <p:cNvPr id="8" name="Rectangle 7">
              <a:extLst>
                <a:ext uri="{FF2B5EF4-FFF2-40B4-BE49-F238E27FC236}">
                  <a16:creationId xmlns:a16="http://schemas.microsoft.com/office/drawing/2014/main" id="{3430C208-0082-4213-A1D5-7715C8DCF2D8}"/>
                </a:ext>
              </a:extLst>
            </p:cNvPr>
            <p:cNvSpPr/>
            <p:nvPr/>
          </p:nvSpPr>
          <p:spPr>
            <a:xfrm>
              <a:off x="8274204" y="3645924"/>
              <a:ext cx="2438943" cy="2241920"/>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4EE0125-3D78-4DE8-8420-7A20680FFD86}"/>
                </a:ext>
              </a:extLst>
            </p:cNvPr>
            <p:cNvSpPr/>
            <p:nvPr/>
          </p:nvSpPr>
          <p:spPr>
            <a:xfrm>
              <a:off x="9824224" y="3898132"/>
              <a:ext cx="528096" cy="651086"/>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ED046EEA-A1EF-42F3-A242-7F940D2573DF}"/>
              </a:ext>
            </a:extLst>
          </p:cNvPr>
          <p:cNvCxnSpPr>
            <a:cxnSpLocks/>
          </p:cNvCxnSpPr>
          <p:nvPr/>
        </p:nvCxnSpPr>
        <p:spPr>
          <a:xfrm>
            <a:off x="8833763" y="1691041"/>
            <a:ext cx="8901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E4179F-CB1C-4540-882D-AF015E031D0E}"/>
              </a:ext>
            </a:extLst>
          </p:cNvPr>
          <p:cNvSpPr txBox="1"/>
          <p:nvPr/>
        </p:nvSpPr>
        <p:spPr>
          <a:xfrm>
            <a:off x="9687239" y="1460208"/>
            <a:ext cx="2382370" cy="830997"/>
          </a:xfrm>
          <a:prstGeom prst="rect">
            <a:avLst/>
          </a:prstGeom>
          <a:noFill/>
        </p:spPr>
        <p:txBody>
          <a:bodyPr wrap="square" rtlCol="0">
            <a:spAutoFit/>
          </a:bodyPr>
          <a:lstStyle/>
          <a:p>
            <a:r>
              <a:rPr lang="en-US" sz="2400" dirty="0"/>
              <a:t>Small Geo-fence,</a:t>
            </a:r>
          </a:p>
          <a:p>
            <a:r>
              <a:rPr lang="en-US" sz="2400" dirty="0"/>
              <a:t>Misses customers</a:t>
            </a:r>
          </a:p>
        </p:txBody>
      </p:sp>
      <p:cxnSp>
        <p:nvCxnSpPr>
          <p:cNvPr id="20" name="Straight Arrow Connector 19">
            <a:extLst>
              <a:ext uri="{FF2B5EF4-FFF2-40B4-BE49-F238E27FC236}">
                <a16:creationId xmlns:a16="http://schemas.microsoft.com/office/drawing/2014/main" id="{4592883B-1E19-43B6-AEF3-A7753863CBB8}"/>
              </a:ext>
            </a:extLst>
          </p:cNvPr>
          <p:cNvCxnSpPr>
            <a:cxnSpLocks/>
          </p:cNvCxnSpPr>
          <p:nvPr/>
        </p:nvCxnSpPr>
        <p:spPr>
          <a:xfrm>
            <a:off x="8833763" y="5007536"/>
            <a:ext cx="8901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8AD1AF-09AC-4AB2-B826-F30FFA42AD98}"/>
              </a:ext>
            </a:extLst>
          </p:cNvPr>
          <p:cNvSpPr txBox="1"/>
          <p:nvPr/>
        </p:nvSpPr>
        <p:spPr>
          <a:xfrm>
            <a:off x="9687239" y="4776703"/>
            <a:ext cx="2382370" cy="830997"/>
          </a:xfrm>
          <a:prstGeom prst="rect">
            <a:avLst/>
          </a:prstGeom>
          <a:noFill/>
        </p:spPr>
        <p:txBody>
          <a:bodyPr wrap="square" rtlCol="0">
            <a:spAutoFit/>
          </a:bodyPr>
          <a:lstStyle/>
          <a:p>
            <a:r>
              <a:rPr lang="en-US" sz="2400" dirty="0"/>
              <a:t>Large Geo-fence,</a:t>
            </a:r>
          </a:p>
          <a:p>
            <a:r>
              <a:rPr lang="en-US" sz="2400" dirty="0"/>
              <a:t>User Attrition</a:t>
            </a:r>
          </a:p>
        </p:txBody>
      </p:sp>
    </p:spTree>
    <p:extLst>
      <p:ext uri="{BB962C8B-B14F-4D97-AF65-F5344CB8AC3E}">
        <p14:creationId xmlns:p14="http://schemas.microsoft.com/office/powerpoint/2010/main" val="7881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Comparison with Baselines (4)</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12633590"/>
              </p:ext>
            </p:extLst>
          </p:nvPr>
        </p:nvGraphicFramePr>
        <p:xfrm>
          <a:off x="293073" y="2799067"/>
          <a:ext cx="11582400" cy="2334914"/>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898167557"/>
                    </a:ext>
                  </a:extLst>
                </a:gridCol>
                <a:gridCol w="2895600">
                  <a:extLst>
                    <a:ext uri="{9D8B030D-6E8A-4147-A177-3AD203B41FA5}">
                      <a16:colId xmlns:a16="http://schemas.microsoft.com/office/drawing/2014/main" val="4135973844"/>
                    </a:ext>
                  </a:extLst>
                </a:gridCol>
                <a:gridCol w="2895600">
                  <a:extLst>
                    <a:ext uri="{9D8B030D-6E8A-4147-A177-3AD203B41FA5}">
                      <a16:colId xmlns:a16="http://schemas.microsoft.com/office/drawing/2014/main" val="4220833421"/>
                    </a:ext>
                  </a:extLst>
                </a:gridCol>
                <a:gridCol w="2895600">
                  <a:extLst>
                    <a:ext uri="{9D8B030D-6E8A-4147-A177-3AD203B41FA5}">
                      <a16:colId xmlns:a16="http://schemas.microsoft.com/office/drawing/2014/main" val="3732433553"/>
                    </a:ext>
                  </a:extLst>
                </a:gridCol>
              </a:tblGrid>
              <a:tr h="538018">
                <a:tc>
                  <a:txBody>
                    <a:bodyPr/>
                    <a:lstStyle/>
                    <a:p>
                      <a:pPr algn="ctr"/>
                      <a:r>
                        <a:rPr lang="en-US" sz="2400" dirty="0"/>
                        <a:t>Method</a:t>
                      </a:r>
                    </a:p>
                  </a:txBody>
                  <a:tcPr/>
                </a:tc>
                <a:tc>
                  <a:txBody>
                    <a:bodyPr/>
                    <a:lstStyle/>
                    <a:p>
                      <a:pPr algn="ctr"/>
                      <a:r>
                        <a:rPr lang="en-US" sz="2400" dirty="0"/>
                        <a:t>Precision (%)</a:t>
                      </a:r>
                    </a:p>
                  </a:txBody>
                  <a:tcPr/>
                </a:tc>
                <a:tc>
                  <a:txBody>
                    <a:bodyPr/>
                    <a:lstStyle/>
                    <a:p>
                      <a:pPr algn="ctr"/>
                      <a:r>
                        <a:rPr lang="en-US" sz="2400" dirty="0"/>
                        <a:t>Recall (%)</a:t>
                      </a:r>
                    </a:p>
                  </a:txBody>
                  <a:tcPr/>
                </a:tc>
                <a:tc>
                  <a:txBody>
                    <a:bodyPr/>
                    <a:lstStyle/>
                    <a:p>
                      <a:pPr algn="ctr"/>
                      <a:r>
                        <a:rPr lang="en-US" sz="2400" dirty="0"/>
                        <a:t>F1-Score (%)</a:t>
                      </a:r>
                    </a:p>
                  </a:txBody>
                  <a:tcPr/>
                </a:tc>
                <a:extLst>
                  <a:ext uri="{0D108BD9-81ED-4DB2-BD59-A6C34878D82A}">
                    <a16:rowId xmlns:a16="http://schemas.microsoft.com/office/drawing/2014/main" val="1550772198"/>
                  </a:ext>
                </a:extLst>
              </a:tr>
              <a:tr h="506576">
                <a:tc>
                  <a:txBody>
                    <a:bodyPr/>
                    <a:lstStyle/>
                    <a:p>
                      <a:pPr algn="ctr"/>
                      <a:r>
                        <a:rPr lang="en-US" sz="2400" dirty="0">
                          <a:solidFill>
                            <a:srgbClr val="C00000"/>
                          </a:solidFill>
                        </a:rPr>
                        <a:t>LSPAG (Our Method)</a:t>
                      </a:r>
                    </a:p>
                  </a:txBody>
                  <a:tcPr/>
                </a:tc>
                <a:tc>
                  <a:txBody>
                    <a:bodyPr/>
                    <a:lstStyle/>
                    <a:p>
                      <a:pPr algn="ctr"/>
                      <a:r>
                        <a:rPr lang="en-US" sz="2400" b="1" dirty="0">
                          <a:solidFill>
                            <a:srgbClr val="C00000"/>
                          </a:solidFill>
                        </a:rPr>
                        <a:t>18.32</a:t>
                      </a:r>
                    </a:p>
                  </a:txBody>
                  <a:tcPr/>
                </a:tc>
                <a:tc>
                  <a:txBody>
                    <a:bodyPr/>
                    <a:lstStyle/>
                    <a:p>
                      <a:pPr algn="ctr"/>
                      <a:r>
                        <a:rPr lang="en-US" sz="2400" dirty="0">
                          <a:solidFill>
                            <a:srgbClr val="C00000"/>
                          </a:solidFill>
                        </a:rPr>
                        <a:t>38.80</a:t>
                      </a:r>
                      <a:endParaRPr lang="en-US" sz="2400" b="0" dirty="0">
                        <a:solidFill>
                          <a:srgbClr val="C00000"/>
                        </a:solidFill>
                      </a:endParaRPr>
                    </a:p>
                  </a:txBody>
                  <a:tcPr/>
                </a:tc>
                <a:tc>
                  <a:txBody>
                    <a:bodyPr/>
                    <a:lstStyle/>
                    <a:p>
                      <a:pPr algn="ctr"/>
                      <a:r>
                        <a:rPr lang="en-US" sz="2400" b="1" dirty="0">
                          <a:solidFill>
                            <a:srgbClr val="C00000"/>
                          </a:solidFill>
                        </a:rPr>
                        <a:t>24.89</a:t>
                      </a:r>
                    </a:p>
                  </a:txBody>
                  <a:tcPr/>
                </a:tc>
                <a:extLst>
                  <a:ext uri="{0D108BD9-81ED-4DB2-BD59-A6C34878D82A}">
                    <a16:rowId xmlns:a16="http://schemas.microsoft.com/office/drawing/2014/main" val="2204769138"/>
                  </a:ext>
                </a:extLst>
              </a:tr>
              <a:tr h="447040">
                <a:tc>
                  <a:txBody>
                    <a:bodyPr/>
                    <a:lstStyle/>
                    <a:p>
                      <a:pPr algn="ctr"/>
                      <a:r>
                        <a:rPr lang="en-US" sz="2400" dirty="0"/>
                        <a:t>Product Based Affinity</a:t>
                      </a:r>
                    </a:p>
                  </a:txBody>
                  <a:tcPr/>
                </a:tc>
                <a:tc>
                  <a:txBody>
                    <a:bodyPr/>
                    <a:lstStyle/>
                    <a:p>
                      <a:pPr algn="ctr"/>
                      <a:r>
                        <a:rPr lang="en-US" sz="2400" dirty="0"/>
                        <a:t>1.11</a:t>
                      </a:r>
                    </a:p>
                  </a:txBody>
                  <a:tcPr/>
                </a:tc>
                <a:tc>
                  <a:txBody>
                    <a:bodyPr/>
                    <a:lstStyle/>
                    <a:p>
                      <a:pPr algn="ctr"/>
                      <a:r>
                        <a:rPr lang="en-US" sz="2400" dirty="0"/>
                        <a:t>2.22</a:t>
                      </a:r>
                    </a:p>
                  </a:txBody>
                  <a:tcPr/>
                </a:tc>
                <a:tc>
                  <a:txBody>
                    <a:bodyPr/>
                    <a:lstStyle/>
                    <a:p>
                      <a:pPr algn="ctr"/>
                      <a:r>
                        <a:rPr lang="en-US" sz="2400" dirty="0"/>
                        <a:t>1.48</a:t>
                      </a:r>
                    </a:p>
                  </a:txBody>
                  <a:tcPr/>
                </a:tc>
                <a:extLst>
                  <a:ext uri="{0D108BD9-81ED-4DB2-BD59-A6C34878D82A}">
                    <a16:rowId xmlns:a16="http://schemas.microsoft.com/office/drawing/2014/main" val="4027729010"/>
                  </a:ext>
                </a:extLst>
              </a:tr>
              <a:tr h="467360">
                <a:tc>
                  <a:txBody>
                    <a:bodyPr/>
                    <a:lstStyle/>
                    <a:p>
                      <a:pPr algn="ctr"/>
                      <a:r>
                        <a:rPr lang="en-US" sz="2400" dirty="0"/>
                        <a:t>User Based Affinity</a:t>
                      </a:r>
                    </a:p>
                  </a:txBody>
                  <a:tcPr/>
                </a:tc>
                <a:tc>
                  <a:txBody>
                    <a:bodyPr/>
                    <a:lstStyle/>
                    <a:p>
                      <a:pPr algn="ctr"/>
                      <a:r>
                        <a:rPr lang="en-US" sz="2400" dirty="0"/>
                        <a:t>16.89</a:t>
                      </a:r>
                    </a:p>
                  </a:txBody>
                  <a:tcPr/>
                </a:tc>
                <a:tc>
                  <a:txBody>
                    <a:bodyPr/>
                    <a:lstStyle/>
                    <a:p>
                      <a:pPr algn="ctr"/>
                      <a:r>
                        <a:rPr lang="en-US" sz="2400" dirty="0"/>
                        <a:t>20.54</a:t>
                      </a:r>
                    </a:p>
                  </a:txBody>
                  <a:tcPr/>
                </a:tc>
                <a:tc>
                  <a:txBody>
                    <a:bodyPr/>
                    <a:lstStyle/>
                    <a:p>
                      <a:pPr algn="ctr"/>
                      <a:r>
                        <a:rPr lang="en-US" sz="2400" dirty="0"/>
                        <a:t>18.54</a:t>
                      </a:r>
                    </a:p>
                  </a:txBody>
                  <a:tcPr/>
                </a:tc>
                <a:extLst>
                  <a:ext uri="{0D108BD9-81ED-4DB2-BD59-A6C34878D82A}">
                    <a16:rowId xmlns:a16="http://schemas.microsoft.com/office/drawing/2014/main" val="3271415792"/>
                  </a:ext>
                </a:extLst>
              </a:tr>
            </a:tbl>
          </a:graphicData>
        </a:graphic>
      </p:graphicFrame>
      <p:sp>
        <p:nvSpPr>
          <p:cNvPr id="4" name="Slide Number Placeholder 3"/>
          <p:cNvSpPr>
            <a:spLocks noGrp="1"/>
          </p:cNvSpPr>
          <p:nvPr>
            <p:ph type="sldNum" sz="quarter" idx="12"/>
          </p:nvPr>
        </p:nvSpPr>
        <p:spPr/>
        <p:txBody>
          <a:bodyPr/>
          <a:lstStyle/>
          <a:p>
            <a:pPr algn="ctr"/>
            <a:fld id="{90156F56-D5AE-4C6F-B826-C69D1BC521BB}" type="slidenum">
              <a:rPr lang="en-US" smtClean="0"/>
              <a:pPr algn="ctr"/>
              <a:t>30</a:t>
            </a:fld>
            <a:endParaRPr lang="en-US" dirty="0"/>
          </a:p>
        </p:txBody>
      </p:sp>
      <p:sp>
        <p:nvSpPr>
          <p:cNvPr id="5" name="TextBox 4">
            <a:extLst>
              <a:ext uri="{FF2B5EF4-FFF2-40B4-BE49-F238E27FC236}">
                <a16:creationId xmlns:a16="http://schemas.microsoft.com/office/drawing/2014/main" id="{BEA60934-BCF3-401D-9D0E-3F6AFD89458C}"/>
              </a:ext>
            </a:extLst>
          </p:cNvPr>
          <p:cNvSpPr txBox="1"/>
          <p:nvPr/>
        </p:nvSpPr>
        <p:spPr>
          <a:xfrm>
            <a:off x="140675" y="1054279"/>
            <a:ext cx="11887197" cy="90794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400" dirty="0"/>
              <a:t>Location Semantics based modeling improves performance</a:t>
            </a:r>
          </a:p>
          <a:p>
            <a:pPr marL="342900" indent="-342900">
              <a:spcAft>
                <a:spcPts val="600"/>
              </a:spcAft>
              <a:buFont typeface="Arial" panose="020B0604020202020204" pitchFamily="34" charset="0"/>
              <a:buChar char="•"/>
            </a:pPr>
            <a:r>
              <a:rPr lang="en-US" sz="2400" dirty="0"/>
              <a:t>Gradual reduction in sparsity also improves performance</a:t>
            </a:r>
          </a:p>
        </p:txBody>
      </p:sp>
    </p:spTree>
    <p:extLst>
      <p:ext uri="{BB962C8B-B14F-4D97-AF65-F5344CB8AC3E}">
        <p14:creationId xmlns:p14="http://schemas.microsoft.com/office/powerpoint/2010/main" val="1121849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F92A-4EA4-44A0-BC2F-D1BB09158974}"/>
              </a:ext>
            </a:extLst>
          </p:cNvPr>
          <p:cNvSpPr>
            <a:spLocks noGrp="1"/>
          </p:cNvSpPr>
          <p:nvPr>
            <p:ph type="title"/>
          </p:nvPr>
        </p:nvSpPr>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71A20E03-49E5-403D-8F65-FCC9452F8FC1}"/>
              </a:ext>
            </a:extLst>
          </p:cNvPr>
          <p:cNvSpPr>
            <a:spLocks noGrp="1"/>
          </p:cNvSpPr>
          <p:nvPr>
            <p:ph idx="1"/>
          </p:nvPr>
        </p:nvSpPr>
        <p:spPr/>
        <p:txBody>
          <a:bodyPr/>
          <a:lstStyle/>
          <a:p>
            <a:pPr>
              <a:lnSpc>
                <a:spcPct val="150000"/>
              </a:lnSpc>
            </a:pPr>
            <a:r>
              <a:rPr lang="en-US" dirty="0"/>
              <a:t>End to End system for designing geo-fences</a:t>
            </a:r>
          </a:p>
          <a:p>
            <a:pPr>
              <a:lnSpc>
                <a:spcPct val="150000"/>
              </a:lnSpc>
            </a:pPr>
            <a:r>
              <a:rPr lang="en-US" dirty="0"/>
              <a:t>Proposed Location Sensitive Product Affinity</a:t>
            </a:r>
          </a:p>
          <a:p>
            <a:pPr>
              <a:lnSpc>
                <a:spcPct val="150000"/>
              </a:lnSpc>
            </a:pPr>
            <a:r>
              <a:rPr lang="en-US" dirty="0"/>
              <a:t>Outperforms current industry approaches</a:t>
            </a:r>
          </a:p>
          <a:p>
            <a:pPr>
              <a:lnSpc>
                <a:spcPct val="150000"/>
              </a:lnSpc>
            </a:pPr>
            <a:r>
              <a:rPr lang="en-US" dirty="0"/>
              <a:t>Can help improve mobile marketing experience</a:t>
            </a:r>
          </a:p>
          <a:p>
            <a:pPr marL="0" indent="0">
              <a:lnSpc>
                <a:spcPct val="150000"/>
              </a:lnSpc>
              <a:buNone/>
            </a:pPr>
            <a:endParaRPr lang="en-US" dirty="0"/>
          </a:p>
        </p:txBody>
      </p:sp>
      <p:sp>
        <p:nvSpPr>
          <p:cNvPr id="4" name="Footer Placeholder 3">
            <a:extLst>
              <a:ext uri="{FF2B5EF4-FFF2-40B4-BE49-F238E27FC236}">
                <a16:creationId xmlns:a16="http://schemas.microsoft.com/office/drawing/2014/main" id="{E2F3CAA3-6F44-499D-A7FA-6ED34D5DF2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64590E-163F-4F25-B56F-34EF438E43AE}"/>
              </a:ext>
            </a:extLst>
          </p:cNvPr>
          <p:cNvSpPr>
            <a:spLocks noGrp="1"/>
          </p:cNvSpPr>
          <p:nvPr>
            <p:ph type="sldNum" sz="quarter" idx="12"/>
          </p:nvPr>
        </p:nvSpPr>
        <p:spPr/>
        <p:txBody>
          <a:bodyPr/>
          <a:lstStyle/>
          <a:p>
            <a:fld id="{34B15879-1642-B348-BD1E-EF3DF0D37267}" type="slidenum">
              <a:rPr lang="en-US" smtClean="0"/>
              <a:t>31</a:t>
            </a:fld>
            <a:endParaRPr lang="en-US"/>
          </a:p>
        </p:txBody>
      </p:sp>
    </p:spTree>
    <p:extLst>
      <p:ext uri="{BB962C8B-B14F-4D97-AF65-F5344CB8AC3E}">
        <p14:creationId xmlns:p14="http://schemas.microsoft.com/office/powerpoint/2010/main" val="2158333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sp>
        <p:nvSpPr>
          <p:cNvPr id="3" name="Content Placeholder 2"/>
          <p:cNvSpPr>
            <a:spLocks noGrp="1"/>
          </p:cNvSpPr>
          <p:nvPr>
            <p:ph idx="1"/>
          </p:nvPr>
        </p:nvSpPr>
        <p:spPr/>
        <p:txBody>
          <a:bodyPr>
            <a:normAutofit/>
          </a:bodyPr>
          <a:lstStyle/>
          <a:p>
            <a:pPr algn="ctr">
              <a:buNone/>
            </a:pPr>
            <a:endParaRPr lang="en-US" sz="3200" dirty="0"/>
          </a:p>
          <a:p>
            <a:pPr algn="ctr">
              <a:buNone/>
            </a:pPr>
            <a:endParaRPr lang="en-US" sz="3200" dirty="0"/>
          </a:p>
          <a:p>
            <a:pPr algn="ctr">
              <a:buNone/>
            </a:pPr>
            <a:r>
              <a:rPr lang="en-US" sz="3600" dirty="0"/>
              <a:t>Thank You!</a:t>
            </a:r>
            <a:endParaRPr lang="en-US" sz="3200" dirty="0"/>
          </a:p>
          <a:p>
            <a:pPr algn="ctr">
              <a:buNone/>
            </a:pPr>
            <a:endParaRPr lang="en-US" sz="3200" dirty="0"/>
          </a:p>
          <a:p>
            <a:pPr algn="ctr">
              <a:buNone/>
            </a:pPr>
            <a:r>
              <a:rPr lang="en-US" sz="3200" dirty="0"/>
              <a:t>Ankur Garg</a:t>
            </a:r>
          </a:p>
          <a:p>
            <a:pPr algn="ctr">
              <a:buNone/>
            </a:pPr>
            <a:r>
              <a:rPr lang="en-US" sz="3200" dirty="0"/>
              <a:t>Adobe Research</a:t>
            </a:r>
          </a:p>
          <a:p>
            <a:pPr algn="ctr">
              <a:buNone/>
            </a:pPr>
            <a:r>
              <a:rPr lang="en-US" sz="3200" dirty="0">
                <a:hlinkClick r:id="rId2"/>
              </a:rPr>
              <a:t>ankugarg@adobe.com</a:t>
            </a:r>
            <a:r>
              <a:rPr lang="en-US" sz="3200" dirty="0"/>
              <a:t> </a:t>
            </a:r>
          </a:p>
        </p:txBody>
      </p:sp>
    </p:spTree>
    <p:extLst>
      <p:ext uri="{BB962C8B-B14F-4D97-AF65-F5344CB8AC3E}">
        <p14:creationId xmlns:p14="http://schemas.microsoft.com/office/powerpoint/2010/main" val="323789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Nature of Dataset</a:t>
            </a:r>
          </a:p>
        </p:txBody>
      </p:sp>
      <p:sp>
        <p:nvSpPr>
          <p:cNvPr id="3" name="Footer Placeholder 2"/>
          <p:cNvSpPr>
            <a:spLocks noGrp="1"/>
          </p:cNvSpPr>
          <p:nvPr>
            <p:ph type="ftr" sz="quarter" idx="11"/>
          </p:nvPr>
        </p:nvSpPr>
        <p:spPr/>
        <p:txBody>
          <a:bodyPr/>
          <a:lstStyle/>
          <a:p>
            <a:pPr algn="l"/>
            <a:endParaRPr lang="en-US" dirty="0"/>
          </a:p>
        </p:txBody>
      </p:sp>
      <p:sp>
        <p:nvSpPr>
          <p:cNvPr id="4" name="Slide Number Placeholder 3"/>
          <p:cNvSpPr>
            <a:spLocks noGrp="1"/>
          </p:cNvSpPr>
          <p:nvPr>
            <p:ph type="sldNum" sz="quarter" idx="12"/>
          </p:nvPr>
        </p:nvSpPr>
        <p:spPr/>
        <p:txBody>
          <a:bodyPr/>
          <a:lstStyle/>
          <a:p>
            <a:fld id="{34B15879-1642-B348-BD1E-EF3DF0D37267}" type="slidenum">
              <a:rPr lang="en-US" smtClean="0"/>
              <a:t>4</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994326129"/>
              </p:ext>
            </p:extLst>
          </p:nvPr>
        </p:nvGraphicFramePr>
        <p:xfrm>
          <a:off x="1199729" y="3479102"/>
          <a:ext cx="9488591" cy="2021840"/>
        </p:xfrm>
        <a:graphic>
          <a:graphicData uri="http://schemas.openxmlformats.org/drawingml/2006/table">
            <a:tbl>
              <a:tblPr firstRow="1" bandRow="1">
                <a:tableStyleId>{5C22544A-7EE6-4342-B048-85BDC9FD1C3A}</a:tableStyleId>
              </a:tblPr>
              <a:tblGrid>
                <a:gridCol w="1355513">
                  <a:extLst>
                    <a:ext uri="{9D8B030D-6E8A-4147-A177-3AD203B41FA5}">
                      <a16:colId xmlns:a16="http://schemas.microsoft.com/office/drawing/2014/main" val="20000"/>
                    </a:ext>
                  </a:extLst>
                </a:gridCol>
                <a:gridCol w="1355513">
                  <a:extLst>
                    <a:ext uri="{9D8B030D-6E8A-4147-A177-3AD203B41FA5}">
                      <a16:colId xmlns:a16="http://schemas.microsoft.com/office/drawing/2014/main" val="20001"/>
                    </a:ext>
                  </a:extLst>
                </a:gridCol>
                <a:gridCol w="1355513">
                  <a:extLst>
                    <a:ext uri="{9D8B030D-6E8A-4147-A177-3AD203B41FA5}">
                      <a16:colId xmlns:a16="http://schemas.microsoft.com/office/drawing/2014/main" val="20002"/>
                    </a:ext>
                  </a:extLst>
                </a:gridCol>
                <a:gridCol w="1610170">
                  <a:extLst>
                    <a:ext uri="{9D8B030D-6E8A-4147-A177-3AD203B41FA5}">
                      <a16:colId xmlns:a16="http://schemas.microsoft.com/office/drawing/2014/main" val="20003"/>
                    </a:ext>
                  </a:extLst>
                </a:gridCol>
                <a:gridCol w="1100856">
                  <a:extLst>
                    <a:ext uri="{9D8B030D-6E8A-4147-A177-3AD203B41FA5}">
                      <a16:colId xmlns:a16="http://schemas.microsoft.com/office/drawing/2014/main" val="20004"/>
                    </a:ext>
                  </a:extLst>
                </a:gridCol>
                <a:gridCol w="1355513">
                  <a:extLst>
                    <a:ext uri="{9D8B030D-6E8A-4147-A177-3AD203B41FA5}">
                      <a16:colId xmlns:a16="http://schemas.microsoft.com/office/drawing/2014/main" val="20005"/>
                    </a:ext>
                  </a:extLst>
                </a:gridCol>
                <a:gridCol w="1355513">
                  <a:extLst>
                    <a:ext uri="{9D8B030D-6E8A-4147-A177-3AD203B41FA5}">
                      <a16:colId xmlns:a16="http://schemas.microsoft.com/office/drawing/2014/main" val="20006"/>
                    </a:ext>
                  </a:extLst>
                </a:gridCol>
              </a:tblGrid>
              <a:tr h="370840">
                <a:tc>
                  <a:txBody>
                    <a:bodyPr/>
                    <a:lstStyle/>
                    <a:p>
                      <a:r>
                        <a:rPr lang="en-US" dirty="0"/>
                        <a:t>User</a:t>
                      </a:r>
                      <a:r>
                        <a:rPr lang="en-US" baseline="0" dirty="0"/>
                        <a:t> id</a:t>
                      </a:r>
                      <a:endParaRPr lang="en-US" dirty="0"/>
                    </a:p>
                  </a:txBody>
                  <a:tcPr/>
                </a:tc>
                <a:tc>
                  <a:txBody>
                    <a:bodyPr/>
                    <a:lstStyle/>
                    <a:p>
                      <a:r>
                        <a:rPr lang="en-US" dirty="0"/>
                        <a:t>Category</a:t>
                      </a:r>
                    </a:p>
                  </a:txBody>
                  <a:tcPr/>
                </a:tc>
                <a:tc>
                  <a:txBody>
                    <a:bodyPr/>
                    <a:lstStyle/>
                    <a:p>
                      <a:r>
                        <a:rPr lang="en-US" dirty="0"/>
                        <a:t>Subcategory</a:t>
                      </a:r>
                    </a:p>
                  </a:txBody>
                  <a:tcPr/>
                </a:tc>
                <a:tc>
                  <a:txBody>
                    <a:bodyPr/>
                    <a:lstStyle/>
                    <a:p>
                      <a:r>
                        <a:rPr lang="en-US"/>
                        <a:t>Product Type</a:t>
                      </a:r>
                      <a:endParaRPr lang="en-US" dirty="0"/>
                    </a:p>
                  </a:txBody>
                  <a:tcPr/>
                </a:tc>
                <a:tc>
                  <a:txBody>
                    <a:bodyPr/>
                    <a:lstStyle/>
                    <a:p>
                      <a:r>
                        <a:rPr lang="en-US" dirty="0"/>
                        <a:t>Latitude</a:t>
                      </a:r>
                    </a:p>
                  </a:txBody>
                  <a:tcPr/>
                </a:tc>
                <a:tc>
                  <a:txBody>
                    <a:bodyPr/>
                    <a:lstStyle/>
                    <a:p>
                      <a:r>
                        <a:rPr lang="en-US" dirty="0"/>
                        <a:t>Longitude</a:t>
                      </a:r>
                    </a:p>
                  </a:txBody>
                  <a:tcPr/>
                </a:tc>
                <a:tc>
                  <a:txBody>
                    <a:bodyPr/>
                    <a:lstStyle/>
                    <a:p>
                      <a:r>
                        <a:rPr lang="en-US" dirty="0"/>
                        <a:t>Time</a:t>
                      </a:r>
                    </a:p>
                  </a:txBody>
                  <a:tcPr/>
                </a:tc>
                <a:extLst>
                  <a:ext uri="{0D108BD9-81ED-4DB2-BD59-A6C34878D82A}">
                    <a16:rowId xmlns:a16="http://schemas.microsoft.com/office/drawing/2014/main" val="10000"/>
                  </a:ext>
                </a:extLst>
              </a:tr>
              <a:tr h="370840">
                <a:tc>
                  <a:txBody>
                    <a:bodyPr/>
                    <a:lstStyle/>
                    <a:p>
                      <a:r>
                        <a:rPr lang="en-US" dirty="0"/>
                        <a:t>U1</a:t>
                      </a:r>
                    </a:p>
                  </a:txBody>
                  <a:tcPr/>
                </a:tc>
                <a:tc>
                  <a:txBody>
                    <a:bodyPr/>
                    <a:lstStyle/>
                    <a:p>
                      <a:r>
                        <a:rPr lang="en-US" dirty="0"/>
                        <a:t>Men Clothing</a:t>
                      </a:r>
                    </a:p>
                  </a:txBody>
                  <a:tcPr/>
                </a:tc>
                <a:tc>
                  <a:txBody>
                    <a:bodyPr/>
                    <a:lstStyle/>
                    <a:p>
                      <a:r>
                        <a:rPr lang="en-US" dirty="0"/>
                        <a:t>Shirts</a:t>
                      </a:r>
                    </a:p>
                  </a:txBody>
                  <a:tcPr/>
                </a:tc>
                <a:tc>
                  <a:txBody>
                    <a:bodyPr/>
                    <a:lstStyle/>
                    <a:p>
                      <a:r>
                        <a:rPr lang="en-US" dirty="0"/>
                        <a:t>Brand</a:t>
                      </a:r>
                      <a:r>
                        <a:rPr lang="en-US" baseline="0" dirty="0"/>
                        <a:t> X’s shirt</a:t>
                      </a:r>
                      <a:endParaRPr lang="en-US" dirty="0"/>
                    </a:p>
                  </a:txBody>
                  <a:tcPr/>
                </a:tc>
                <a:tc>
                  <a:txBody>
                    <a:bodyPr/>
                    <a:lstStyle/>
                    <a:p>
                      <a:pPr algn="ctr"/>
                      <a:r>
                        <a:rPr lang="en-US" dirty="0"/>
                        <a:t>lat1</a:t>
                      </a:r>
                    </a:p>
                  </a:txBody>
                  <a:tcPr/>
                </a:tc>
                <a:tc>
                  <a:txBody>
                    <a:bodyPr/>
                    <a:lstStyle/>
                    <a:p>
                      <a:pPr algn="ctr"/>
                      <a:r>
                        <a:rPr lang="en-US" dirty="0"/>
                        <a:t>long1</a:t>
                      </a:r>
                    </a:p>
                  </a:txBody>
                  <a:tcPr/>
                </a:tc>
                <a:tc>
                  <a:txBody>
                    <a:bodyPr/>
                    <a:lstStyle/>
                    <a:p>
                      <a:r>
                        <a:rPr lang="en-US" dirty="0"/>
                        <a:t>21:29</a:t>
                      </a:r>
                    </a:p>
                  </a:txBody>
                  <a:tcPr/>
                </a:tc>
                <a:extLst>
                  <a:ext uri="{0D108BD9-81ED-4DB2-BD59-A6C34878D82A}">
                    <a16:rowId xmlns:a16="http://schemas.microsoft.com/office/drawing/2014/main" val="10001"/>
                  </a:ext>
                </a:extLst>
              </a:tr>
              <a:tr h="370840">
                <a:tc>
                  <a:txBody>
                    <a:bodyPr/>
                    <a:lstStyle/>
                    <a:p>
                      <a:r>
                        <a:rPr lang="en-US" dirty="0"/>
                        <a:t>U1</a:t>
                      </a:r>
                    </a:p>
                  </a:txBody>
                  <a:tcPr/>
                </a:tc>
                <a:tc>
                  <a:txBody>
                    <a:bodyPr/>
                    <a:lstStyle/>
                    <a:p>
                      <a:r>
                        <a:rPr lang="en-US" dirty="0"/>
                        <a:t>Beverages</a:t>
                      </a:r>
                    </a:p>
                  </a:txBody>
                  <a:tcPr/>
                </a:tc>
                <a:tc>
                  <a:txBody>
                    <a:bodyPr/>
                    <a:lstStyle/>
                    <a:p>
                      <a:r>
                        <a:rPr lang="en-US" dirty="0"/>
                        <a:t>Juices</a:t>
                      </a:r>
                    </a:p>
                  </a:txBody>
                  <a:tcPr/>
                </a:tc>
                <a:tc>
                  <a:txBody>
                    <a:bodyPr/>
                    <a:lstStyle/>
                    <a:p>
                      <a:r>
                        <a:rPr lang="en-US" dirty="0"/>
                        <a:t>Orange Juice</a:t>
                      </a:r>
                    </a:p>
                  </a:txBody>
                  <a:tcPr/>
                </a:tc>
                <a:tc>
                  <a:txBody>
                    <a:bodyPr/>
                    <a:lstStyle/>
                    <a:p>
                      <a:pPr algn="ctr"/>
                      <a:r>
                        <a:rPr lang="en-US" dirty="0"/>
                        <a:t>lat2</a:t>
                      </a:r>
                    </a:p>
                  </a:txBody>
                  <a:tcPr/>
                </a:tc>
                <a:tc>
                  <a:txBody>
                    <a:bodyPr/>
                    <a:lstStyle/>
                    <a:p>
                      <a:pPr algn="ctr"/>
                      <a:r>
                        <a:rPr lang="en-US" dirty="0"/>
                        <a:t>long2</a:t>
                      </a:r>
                    </a:p>
                  </a:txBody>
                  <a:tcPr/>
                </a:tc>
                <a:tc>
                  <a:txBody>
                    <a:bodyPr/>
                    <a:lstStyle/>
                    <a:p>
                      <a:r>
                        <a:rPr lang="en-US" dirty="0"/>
                        <a:t>11:59</a:t>
                      </a:r>
                    </a:p>
                  </a:txBody>
                  <a:tcPr/>
                </a:tc>
                <a:extLst>
                  <a:ext uri="{0D108BD9-81ED-4DB2-BD59-A6C34878D82A}">
                    <a16:rowId xmlns:a16="http://schemas.microsoft.com/office/drawing/2014/main" val="10002"/>
                  </a:ext>
                </a:extLst>
              </a:tr>
              <a:tr h="370840">
                <a:tc>
                  <a:txBody>
                    <a:bodyPr/>
                    <a:lstStyle/>
                    <a:p>
                      <a:r>
                        <a:rPr lang="en-US" dirty="0"/>
                        <a:t>U2</a:t>
                      </a:r>
                    </a:p>
                  </a:txBody>
                  <a:tcPr/>
                </a:tc>
                <a:tc>
                  <a:txBody>
                    <a:bodyPr/>
                    <a:lstStyle/>
                    <a:p>
                      <a:r>
                        <a:rPr lang="en-US" dirty="0"/>
                        <a:t>Shoes</a:t>
                      </a:r>
                    </a:p>
                  </a:txBody>
                  <a:tcPr/>
                </a:tc>
                <a:tc>
                  <a:txBody>
                    <a:bodyPr/>
                    <a:lstStyle/>
                    <a:p>
                      <a:r>
                        <a:rPr lang="en-US" dirty="0"/>
                        <a:t>Sport Shoes</a:t>
                      </a:r>
                    </a:p>
                  </a:txBody>
                  <a:tcPr/>
                </a:tc>
                <a:tc>
                  <a:txBody>
                    <a:bodyPr/>
                    <a:lstStyle/>
                    <a:p>
                      <a:r>
                        <a:rPr lang="en-US" dirty="0"/>
                        <a:t>Brand Y’s shoes</a:t>
                      </a:r>
                    </a:p>
                  </a:txBody>
                  <a:tcPr/>
                </a:tc>
                <a:tc>
                  <a:txBody>
                    <a:bodyPr/>
                    <a:lstStyle/>
                    <a:p>
                      <a:pPr algn="ctr"/>
                      <a:r>
                        <a:rPr lang="en-US" dirty="0"/>
                        <a:t>lat3</a:t>
                      </a:r>
                    </a:p>
                  </a:txBody>
                  <a:tcPr/>
                </a:tc>
                <a:tc>
                  <a:txBody>
                    <a:bodyPr/>
                    <a:lstStyle/>
                    <a:p>
                      <a:pPr algn="ctr"/>
                      <a:r>
                        <a:rPr lang="en-US" dirty="0"/>
                        <a:t>long3</a:t>
                      </a:r>
                    </a:p>
                  </a:txBody>
                  <a:tcPr/>
                </a:tc>
                <a:tc>
                  <a:txBody>
                    <a:bodyPr/>
                    <a:lstStyle/>
                    <a:p>
                      <a:r>
                        <a:rPr lang="en-US" dirty="0"/>
                        <a:t>14:25</a:t>
                      </a:r>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140677" y="1143389"/>
            <a:ext cx="1054764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from aggregated E-Commerce retailers’ mobile apps</a:t>
            </a:r>
          </a:p>
          <a:p>
            <a:pPr marL="285750" indent="-285750">
              <a:buFont typeface="Arial" panose="020B0604020202020204" pitchFamily="34" charset="0"/>
              <a:buChar char="•"/>
            </a:pPr>
            <a:r>
              <a:rPr lang="en-US" sz="2400" dirty="0"/>
              <a:t>Range of products arranged in multi-level hierarchy.</a:t>
            </a:r>
          </a:p>
          <a:p>
            <a:endParaRPr lang="en-US" sz="2400" dirty="0"/>
          </a:p>
          <a:p>
            <a:endParaRPr lang="en-US" sz="2400" dirty="0"/>
          </a:p>
          <a:p>
            <a:pPr marL="285750" indent="-285750">
              <a:buFont typeface="Arial" panose="020B0604020202020204" pitchFamily="34" charset="0"/>
              <a:buChar char="•"/>
            </a:pPr>
            <a:endParaRPr lang="en-US" sz="2400" dirty="0"/>
          </a:p>
        </p:txBody>
      </p:sp>
      <p:grpSp>
        <p:nvGrpSpPr>
          <p:cNvPr id="5" name="Group 4">
            <a:extLst>
              <a:ext uri="{FF2B5EF4-FFF2-40B4-BE49-F238E27FC236}">
                <a16:creationId xmlns:a16="http://schemas.microsoft.com/office/drawing/2014/main" id="{145D33C7-EA46-4B89-B9AE-2ADDD1960E64}"/>
              </a:ext>
            </a:extLst>
          </p:cNvPr>
          <p:cNvGrpSpPr/>
          <p:nvPr/>
        </p:nvGrpSpPr>
        <p:grpSpPr>
          <a:xfrm>
            <a:off x="2577545" y="2596405"/>
            <a:ext cx="4183510" cy="799026"/>
            <a:chOff x="2717796" y="800339"/>
            <a:chExt cx="4183510" cy="799026"/>
          </a:xfrm>
        </p:grpSpPr>
        <p:sp>
          <p:nvSpPr>
            <p:cNvPr id="8" name="Left Brace 7"/>
            <p:cNvSpPr/>
            <p:nvPr/>
          </p:nvSpPr>
          <p:spPr>
            <a:xfrm rot="5400000">
              <a:off x="4679671" y="-622270"/>
              <a:ext cx="259760" cy="418351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275624" y="800339"/>
              <a:ext cx="3220946" cy="400110"/>
            </a:xfrm>
            <a:prstGeom prst="rect">
              <a:avLst/>
            </a:prstGeom>
            <a:noFill/>
          </p:spPr>
          <p:txBody>
            <a:bodyPr wrap="none" rtlCol="0">
              <a:spAutoFit/>
            </a:bodyPr>
            <a:lstStyle/>
            <a:p>
              <a:r>
                <a:rPr lang="en-US" sz="2000" dirty="0">
                  <a:solidFill>
                    <a:schemeClr val="accent1">
                      <a:lumMod val="75000"/>
                    </a:schemeClr>
                  </a:solidFill>
                </a:rPr>
                <a:t>3 level hierarchy for products</a:t>
              </a:r>
            </a:p>
          </p:txBody>
        </p:sp>
      </p:grpSp>
    </p:spTree>
    <p:extLst>
      <p:ext uri="{BB962C8B-B14F-4D97-AF65-F5344CB8AC3E}">
        <p14:creationId xmlns:p14="http://schemas.microsoft.com/office/powerpoint/2010/main" val="1587434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1E67-4478-449D-9903-7BA4A409049F}"/>
              </a:ext>
            </a:extLst>
          </p:cNvPr>
          <p:cNvSpPr>
            <a:spLocks noGrp="1"/>
          </p:cNvSpPr>
          <p:nvPr>
            <p:ph type="title"/>
          </p:nvPr>
        </p:nvSpPr>
        <p:spPr/>
        <p:txBody>
          <a:bodyPr>
            <a:normAutofit fontScale="90000"/>
          </a:bodyPr>
          <a:lstStyle/>
          <a:p>
            <a:r>
              <a:rPr lang="en-US" dirty="0"/>
              <a:t>Location Sensitive Product Affinity</a:t>
            </a:r>
          </a:p>
        </p:txBody>
      </p:sp>
      <p:sp>
        <p:nvSpPr>
          <p:cNvPr id="6" name="Content Placeholder 5">
            <a:extLst>
              <a:ext uri="{FF2B5EF4-FFF2-40B4-BE49-F238E27FC236}">
                <a16:creationId xmlns:a16="http://schemas.microsoft.com/office/drawing/2014/main" id="{3C52DDA9-C605-4C74-8482-8AB60E8C470D}"/>
              </a:ext>
            </a:extLst>
          </p:cNvPr>
          <p:cNvSpPr>
            <a:spLocks noGrp="1"/>
          </p:cNvSpPr>
          <p:nvPr>
            <p:ph idx="1"/>
          </p:nvPr>
        </p:nvSpPr>
        <p:spPr>
          <a:xfrm>
            <a:off x="140676" y="798683"/>
            <a:ext cx="11887199" cy="1063572"/>
          </a:xfrm>
        </p:spPr>
        <p:txBody>
          <a:bodyPr>
            <a:normAutofit/>
          </a:bodyPr>
          <a:lstStyle/>
          <a:p>
            <a:r>
              <a:rPr lang="en-US" sz="2800" dirty="0"/>
              <a:t>Capture’s User Interest in product</a:t>
            </a:r>
          </a:p>
          <a:p>
            <a:r>
              <a:rPr lang="en-US" sz="2800" dirty="0"/>
              <a:t>Varies with Location</a:t>
            </a:r>
          </a:p>
        </p:txBody>
      </p:sp>
      <p:sp>
        <p:nvSpPr>
          <p:cNvPr id="3" name="Footer Placeholder 2">
            <a:extLst>
              <a:ext uri="{FF2B5EF4-FFF2-40B4-BE49-F238E27FC236}">
                <a16:creationId xmlns:a16="http://schemas.microsoft.com/office/drawing/2014/main" id="{72D08205-BAAD-4E19-A897-B249CF6839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90573D-0F13-432D-88AE-61A7E57EE581}"/>
              </a:ext>
            </a:extLst>
          </p:cNvPr>
          <p:cNvSpPr>
            <a:spLocks noGrp="1"/>
          </p:cNvSpPr>
          <p:nvPr>
            <p:ph type="sldNum" sz="quarter" idx="12"/>
          </p:nvPr>
        </p:nvSpPr>
        <p:spPr/>
        <p:txBody>
          <a:bodyPr/>
          <a:lstStyle/>
          <a:p>
            <a:fld id="{34B15879-1642-B348-BD1E-EF3DF0D37267}" type="slidenum">
              <a:rPr lang="en-US" smtClean="0"/>
              <a:t>5</a:t>
            </a:fld>
            <a:endParaRPr lang="en-US"/>
          </a:p>
        </p:txBody>
      </p:sp>
      <p:sp>
        <p:nvSpPr>
          <p:cNvPr id="7" name="Oval 6">
            <a:extLst>
              <a:ext uri="{FF2B5EF4-FFF2-40B4-BE49-F238E27FC236}">
                <a16:creationId xmlns:a16="http://schemas.microsoft.com/office/drawing/2014/main" id="{40FC97DA-C58F-4774-9E05-1C70E39F2B0D}"/>
              </a:ext>
            </a:extLst>
          </p:cNvPr>
          <p:cNvSpPr/>
          <p:nvPr/>
        </p:nvSpPr>
        <p:spPr>
          <a:xfrm>
            <a:off x="3678730" y="1862255"/>
            <a:ext cx="4360127" cy="3858322"/>
          </a:xfrm>
          <a:prstGeom prst="ellipse">
            <a:avLst/>
          </a:prstGeom>
          <a:noFill/>
          <a:ln w="28575">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B4A730-345F-4A79-B298-D006D84DD8B1}"/>
              </a:ext>
            </a:extLst>
          </p:cNvPr>
          <p:cNvSpPr/>
          <p:nvPr/>
        </p:nvSpPr>
        <p:spPr>
          <a:xfrm>
            <a:off x="5055223" y="2742559"/>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936E70D-2993-4721-9DA3-DFF365DC954D}"/>
              </a:ext>
            </a:extLst>
          </p:cNvPr>
          <p:cNvSpPr/>
          <p:nvPr/>
        </p:nvSpPr>
        <p:spPr>
          <a:xfrm>
            <a:off x="5207623" y="2894959"/>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20F2D3-02D7-435E-B9DE-20C43DD272D6}"/>
              </a:ext>
            </a:extLst>
          </p:cNvPr>
          <p:cNvSpPr/>
          <p:nvPr/>
        </p:nvSpPr>
        <p:spPr>
          <a:xfrm>
            <a:off x="5062660" y="2832618"/>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0F50CB-30EE-4A22-BDD7-7E931470C29A}"/>
              </a:ext>
            </a:extLst>
          </p:cNvPr>
          <p:cNvSpPr/>
          <p:nvPr/>
        </p:nvSpPr>
        <p:spPr>
          <a:xfrm>
            <a:off x="5352592" y="2830246"/>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74DE5BC-6C6F-481B-A3D0-C9FABDAB0CB6}"/>
              </a:ext>
            </a:extLst>
          </p:cNvPr>
          <p:cNvSpPr/>
          <p:nvPr/>
        </p:nvSpPr>
        <p:spPr>
          <a:xfrm>
            <a:off x="5207626" y="2738844"/>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9E27C94-BEF6-424A-B7ED-AE5C18B155FF}"/>
              </a:ext>
            </a:extLst>
          </p:cNvPr>
          <p:cNvSpPr/>
          <p:nvPr/>
        </p:nvSpPr>
        <p:spPr>
          <a:xfrm>
            <a:off x="5720582" y="4383189"/>
            <a:ext cx="144966" cy="1753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E48432A-1FEC-49FE-A74F-BA00644E9E58}"/>
              </a:ext>
            </a:extLst>
          </p:cNvPr>
          <p:cNvSpPr/>
          <p:nvPr/>
        </p:nvSpPr>
        <p:spPr>
          <a:xfrm>
            <a:off x="4910257" y="2538793"/>
            <a:ext cx="735980" cy="6802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E031DEF-9B77-4DAA-934F-BDBD98103B2E}"/>
              </a:ext>
            </a:extLst>
          </p:cNvPr>
          <p:cNvSpPr txBox="1"/>
          <p:nvPr/>
        </p:nvSpPr>
        <p:spPr>
          <a:xfrm>
            <a:off x="3405836" y="5751512"/>
            <a:ext cx="5356877" cy="461665"/>
          </a:xfrm>
          <a:prstGeom prst="rect">
            <a:avLst/>
          </a:prstGeom>
          <a:noFill/>
        </p:spPr>
        <p:txBody>
          <a:bodyPr wrap="square" rtlCol="0">
            <a:spAutoFit/>
          </a:bodyPr>
          <a:lstStyle/>
          <a:p>
            <a:pPr algn="ctr"/>
            <a:r>
              <a:rPr lang="en-US" sz="2400" dirty="0"/>
              <a:t>User Activity for Product p in a large area</a:t>
            </a:r>
          </a:p>
        </p:txBody>
      </p:sp>
      <p:cxnSp>
        <p:nvCxnSpPr>
          <p:cNvPr id="16" name="Straight Arrow Connector 15">
            <a:extLst>
              <a:ext uri="{FF2B5EF4-FFF2-40B4-BE49-F238E27FC236}">
                <a16:creationId xmlns:a16="http://schemas.microsoft.com/office/drawing/2014/main" id="{2E317751-A36A-476A-82FA-1B1C0ED3FC0D}"/>
              </a:ext>
            </a:extLst>
          </p:cNvPr>
          <p:cNvCxnSpPr>
            <a:cxnSpLocks/>
          </p:cNvCxnSpPr>
          <p:nvPr/>
        </p:nvCxnSpPr>
        <p:spPr>
          <a:xfrm>
            <a:off x="5646237" y="2738844"/>
            <a:ext cx="27351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79D310-C7B7-4396-B540-5C704D0A2F67}"/>
              </a:ext>
            </a:extLst>
          </p:cNvPr>
          <p:cNvSpPr txBox="1"/>
          <p:nvPr/>
        </p:nvSpPr>
        <p:spPr>
          <a:xfrm>
            <a:off x="8381426" y="2395486"/>
            <a:ext cx="2879315" cy="830997"/>
          </a:xfrm>
          <a:prstGeom prst="rect">
            <a:avLst/>
          </a:prstGeom>
          <a:noFill/>
        </p:spPr>
        <p:txBody>
          <a:bodyPr wrap="square" rtlCol="0">
            <a:spAutoFit/>
          </a:bodyPr>
          <a:lstStyle/>
          <a:p>
            <a:pPr algn="ctr"/>
            <a:r>
              <a:rPr lang="en-US" sz="2400" dirty="0"/>
              <a:t>High Affinity for Product p in this area</a:t>
            </a:r>
          </a:p>
        </p:txBody>
      </p:sp>
      <p:cxnSp>
        <p:nvCxnSpPr>
          <p:cNvPr id="19" name="Straight Arrow Connector 18">
            <a:extLst>
              <a:ext uri="{FF2B5EF4-FFF2-40B4-BE49-F238E27FC236}">
                <a16:creationId xmlns:a16="http://schemas.microsoft.com/office/drawing/2014/main" id="{C8C77B9B-75FA-4388-B54E-769D40C5A68E}"/>
              </a:ext>
            </a:extLst>
          </p:cNvPr>
          <p:cNvCxnSpPr>
            <a:cxnSpLocks/>
          </p:cNvCxnSpPr>
          <p:nvPr/>
        </p:nvCxnSpPr>
        <p:spPr>
          <a:xfrm>
            <a:off x="6233538" y="4329659"/>
            <a:ext cx="2364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01691E4-F1B8-42FF-9216-8E4157641FB8}"/>
              </a:ext>
            </a:extLst>
          </p:cNvPr>
          <p:cNvSpPr txBox="1"/>
          <p:nvPr/>
        </p:nvSpPr>
        <p:spPr>
          <a:xfrm>
            <a:off x="8597590" y="4055377"/>
            <a:ext cx="2382370" cy="830997"/>
          </a:xfrm>
          <a:prstGeom prst="rect">
            <a:avLst/>
          </a:prstGeom>
          <a:noFill/>
        </p:spPr>
        <p:txBody>
          <a:bodyPr wrap="square" rtlCol="0">
            <a:spAutoFit/>
          </a:bodyPr>
          <a:lstStyle/>
          <a:p>
            <a:pPr algn="ctr"/>
            <a:r>
              <a:rPr lang="en-US" sz="2400" dirty="0"/>
              <a:t>Low Affinity for Product p</a:t>
            </a:r>
          </a:p>
        </p:txBody>
      </p:sp>
      <p:sp>
        <p:nvSpPr>
          <p:cNvPr id="21" name="Oval 20">
            <a:extLst>
              <a:ext uri="{FF2B5EF4-FFF2-40B4-BE49-F238E27FC236}">
                <a16:creationId xmlns:a16="http://schemas.microsoft.com/office/drawing/2014/main" id="{415548BD-F1F5-4465-93F9-C9D516B3999A}"/>
              </a:ext>
            </a:extLst>
          </p:cNvPr>
          <p:cNvSpPr/>
          <p:nvPr/>
        </p:nvSpPr>
        <p:spPr>
          <a:xfrm>
            <a:off x="5497558" y="4105875"/>
            <a:ext cx="735980" cy="6802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526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Goal</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6</a:t>
            </a:fld>
            <a:endParaRPr lang="en-US"/>
          </a:p>
        </p:txBody>
      </p:sp>
      <p:sp>
        <p:nvSpPr>
          <p:cNvPr id="9" name="TextBox 8">
            <a:extLst>
              <a:ext uri="{FF2B5EF4-FFF2-40B4-BE49-F238E27FC236}">
                <a16:creationId xmlns:a16="http://schemas.microsoft.com/office/drawing/2014/main" id="{CA596233-3E6E-467C-8CB1-D0C771BA7BCF}"/>
              </a:ext>
            </a:extLst>
          </p:cNvPr>
          <p:cNvSpPr txBox="1"/>
          <p:nvPr/>
        </p:nvSpPr>
        <p:spPr>
          <a:xfrm>
            <a:off x="140675" y="2399707"/>
            <a:ext cx="11887197" cy="1077218"/>
          </a:xfrm>
          <a:prstGeom prst="rect">
            <a:avLst/>
          </a:prstGeom>
          <a:noFill/>
        </p:spPr>
        <p:txBody>
          <a:bodyPr wrap="square" rtlCol="0">
            <a:spAutoFit/>
          </a:bodyPr>
          <a:lstStyle/>
          <a:p>
            <a:pPr algn="ctr"/>
            <a:r>
              <a:rPr lang="en-US" sz="3200" i="1" dirty="0"/>
              <a:t>An </a:t>
            </a:r>
            <a:r>
              <a:rPr lang="en-US" sz="3200" i="1" dirty="0">
                <a:solidFill>
                  <a:srgbClr val="FF0000"/>
                </a:solidFill>
              </a:rPr>
              <a:t>automated approach</a:t>
            </a:r>
            <a:r>
              <a:rPr lang="en-US" sz="3200" i="1" dirty="0"/>
              <a:t> to design </a:t>
            </a:r>
            <a:r>
              <a:rPr lang="en-US" sz="3200" i="1" dirty="0">
                <a:solidFill>
                  <a:srgbClr val="0070C0"/>
                </a:solidFill>
              </a:rPr>
              <a:t>smart geo-fences</a:t>
            </a:r>
            <a:r>
              <a:rPr lang="en-US" sz="3200" i="1" dirty="0"/>
              <a:t> based on location sensitive </a:t>
            </a:r>
            <a:r>
              <a:rPr lang="en-US" sz="3200" i="1" dirty="0">
                <a:solidFill>
                  <a:srgbClr val="7030A0"/>
                </a:solidFill>
              </a:rPr>
              <a:t>product affinity for users</a:t>
            </a:r>
            <a:endParaRPr lang="en-US" sz="3200" b="1" i="1" dirty="0"/>
          </a:p>
        </p:txBody>
      </p:sp>
    </p:spTree>
    <p:extLst>
      <p:ext uri="{BB962C8B-B14F-4D97-AF65-F5344CB8AC3E}">
        <p14:creationId xmlns:p14="http://schemas.microsoft.com/office/powerpoint/2010/main" val="295288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7</a:t>
            </a:fld>
            <a:endParaRPr lang="en-US"/>
          </a:p>
        </p:txBody>
      </p:sp>
      <p:sp>
        <p:nvSpPr>
          <p:cNvPr id="12" name="TextBox 11"/>
          <p:cNvSpPr txBox="1"/>
          <p:nvPr/>
        </p:nvSpPr>
        <p:spPr>
          <a:xfrm>
            <a:off x="221957" y="1454998"/>
            <a:ext cx="5559085" cy="3108543"/>
          </a:xfrm>
          <a:prstGeom prst="rect">
            <a:avLst/>
          </a:prstGeom>
          <a:noFill/>
        </p:spPr>
        <p:txBody>
          <a:bodyPr wrap="square" rtlCol="0">
            <a:spAutoFit/>
          </a:bodyPr>
          <a:lstStyle/>
          <a:p>
            <a:pPr marL="342900" indent="-342900">
              <a:buFont typeface="Arial" panose="020B0604020202020204" pitchFamily="34" charset="0"/>
              <a:buChar char="•"/>
            </a:pPr>
            <a:r>
              <a:rPr lang="en-US" sz="2800" dirty="0"/>
              <a:t>Sparsity of data</a:t>
            </a:r>
          </a:p>
          <a:p>
            <a:pPr marL="800100" lvl="1" indent="-342900">
              <a:buFont typeface="Arial" panose="020B0604020202020204" pitchFamily="34" charset="0"/>
              <a:buChar char="•"/>
            </a:pPr>
            <a:r>
              <a:rPr lang="en-US" sz="2800" dirty="0"/>
              <a:t>Users browse a small number of products</a:t>
            </a:r>
          </a:p>
          <a:p>
            <a:pPr marL="800100" lvl="1" indent="-342900">
              <a:buFont typeface="Arial" panose="020B0604020202020204" pitchFamily="34" charset="0"/>
              <a:buChar char="•"/>
            </a:pPr>
            <a:r>
              <a:rPr lang="en-US" sz="2800" dirty="0"/>
              <a:t>Users visits a small number of locations</a:t>
            </a:r>
          </a:p>
          <a:p>
            <a:pPr marL="342900" indent="-342900">
              <a:buFont typeface="Arial" panose="020B0604020202020204" pitchFamily="34" charset="0"/>
              <a:buChar char="•"/>
            </a:pPr>
            <a:r>
              <a:rPr lang="en-US" sz="2800" b="1" dirty="0"/>
              <a:t>Users X Product X Location</a:t>
            </a:r>
            <a:r>
              <a:rPr lang="en-US" sz="2800" dirty="0"/>
              <a:t>: extremely sparse matrix</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760" y="1083937"/>
            <a:ext cx="5886157" cy="2174637"/>
          </a:xfrm>
          <a:prstGeom prst="rect">
            <a:avLst/>
          </a:prstGeom>
        </p:spPr>
      </p:pic>
      <p:sp>
        <p:nvSpPr>
          <p:cNvPr id="6" name="Oval 5">
            <a:extLst>
              <a:ext uri="{FF2B5EF4-FFF2-40B4-BE49-F238E27FC236}">
                <a16:creationId xmlns:a16="http://schemas.microsoft.com/office/drawing/2014/main" id="{4E4F3EDF-8CEE-4008-9199-1FDCE496F757}"/>
              </a:ext>
            </a:extLst>
          </p:cNvPr>
          <p:cNvSpPr/>
          <p:nvPr/>
        </p:nvSpPr>
        <p:spPr>
          <a:xfrm>
            <a:off x="6786880" y="1083937"/>
            <a:ext cx="477520" cy="18116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A1785B79-5356-4A09-82D4-C6D23466D1D2}"/>
              </a:ext>
            </a:extLst>
          </p:cNvPr>
          <p:cNvGraphicFramePr>
            <a:graphicFrameLocks noGrp="1"/>
          </p:cNvGraphicFramePr>
          <p:nvPr>
            <p:extLst>
              <p:ext uri="{D42A27DB-BD31-4B8C-83A1-F6EECF244321}">
                <p14:modId xmlns:p14="http://schemas.microsoft.com/office/powerpoint/2010/main" val="149629447"/>
              </p:ext>
            </p:extLst>
          </p:nvPr>
        </p:nvGraphicFramePr>
        <p:xfrm>
          <a:off x="6204020" y="3681328"/>
          <a:ext cx="5487238" cy="2068420"/>
        </p:xfrm>
        <a:graphic>
          <a:graphicData uri="http://schemas.openxmlformats.org/drawingml/2006/table">
            <a:tbl>
              <a:tblPr firstRow="1" bandRow="1">
                <a:tableStyleId>{5C22544A-7EE6-4342-B048-85BDC9FD1C3A}</a:tableStyleId>
              </a:tblPr>
              <a:tblGrid>
                <a:gridCol w="2743619">
                  <a:extLst>
                    <a:ext uri="{9D8B030D-6E8A-4147-A177-3AD203B41FA5}">
                      <a16:colId xmlns:a16="http://schemas.microsoft.com/office/drawing/2014/main" val="4288026678"/>
                    </a:ext>
                  </a:extLst>
                </a:gridCol>
                <a:gridCol w="2743619">
                  <a:extLst>
                    <a:ext uri="{9D8B030D-6E8A-4147-A177-3AD203B41FA5}">
                      <a16:colId xmlns:a16="http://schemas.microsoft.com/office/drawing/2014/main" val="1036698439"/>
                    </a:ext>
                  </a:extLst>
                </a:gridCol>
              </a:tblGrid>
              <a:tr h="517105">
                <a:tc>
                  <a:txBody>
                    <a:bodyPr/>
                    <a:lstStyle/>
                    <a:p>
                      <a:pPr algn="ctr"/>
                      <a:r>
                        <a:rPr lang="en-US" sz="2400" dirty="0"/>
                        <a:t>No. Of Locations</a:t>
                      </a:r>
                    </a:p>
                  </a:txBody>
                  <a:tcPr/>
                </a:tc>
                <a:tc>
                  <a:txBody>
                    <a:bodyPr/>
                    <a:lstStyle/>
                    <a:p>
                      <a:pPr algn="ctr"/>
                      <a:r>
                        <a:rPr lang="en-US" sz="2400" dirty="0"/>
                        <a:t>No. of Users</a:t>
                      </a:r>
                    </a:p>
                  </a:txBody>
                  <a:tcPr/>
                </a:tc>
                <a:extLst>
                  <a:ext uri="{0D108BD9-81ED-4DB2-BD59-A6C34878D82A}">
                    <a16:rowId xmlns:a16="http://schemas.microsoft.com/office/drawing/2014/main" val="1292113866"/>
                  </a:ext>
                </a:extLst>
              </a:tr>
              <a:tr h="517105">
                <a:tc>
                  <a:txBody>
                    <a:bodyPr/>
                    <a:lstStyle/>
                    <a:p>
                      <a:pPr algn="ctr"/>
                      <a:r>
                        <a:rPr lang="en-US" sz="2400" dirty="0"/>
                        <a:t>&lt;10</a:t>
                      </a:r>
                    </a:p>
                  </a:txBody>
                  <a:tcPr/>
                </a:tc>
                <a:tc>
                  <a:txBody>
                    <a:bodyPr/>
                    <a:lstStyle/>
                    <a:p>
                      <a:pPr algn="ctr"/>
                      <a:r>
                        <a:rPr lang="en-US" sz="2400" dirty="0"/>
                        <a:t>3966</a:t>
                      </a:r>
                    </a:p>
                  </a:txBody>
                  <a:tcPr/>
                </a:tc>
                <a:extLst>
                  <a:ext uri="{0D108BD9-81ED-4DB2-BD59-A6C34878D82A}">
                    <a16:rowId xmlns:a16="http://schemas.microsoft.com/office/drawing/2014/main" val="2012367298"/>
                  </a:ext>
                </a:extLst>
              </a:tr>
              <a:tr h="517105">
                <a:tc>
                  <a:txBody>
                    <a:bodyPr/>
                    <a:lstStyle/>
                    <a:p>
                      <a:pPr algn="ctr"/>
                      <a:r>
                        <a:rPr lang="en-US" sz="2400" dirty="0"/>
                        <a:t>10-25</a:t>
                      </a:r>
                    </a:p>
                  </a:txBody>
                  <a:tcPr/>
                </a:tc>
                <a:tc>
                  <a:txBody>
                    <a:bodyPr/>
                    <a:lstStyle/>
                    <a:p>
                      <a:pPr algn="ctr"/>
                      <a:r>
                        <a:rPr lang="en-US" sz="2400" dirty="0"/>
                        <a:t>29</a:t>
                      </a:r>
                    </a:p>
                  </a:txBody>
                  <a:tcPr/>
                </a:tc>
                <a:extLst>
                  <a:ext uri="{0D108BD9-81ED-4DB2-BD59-A6C34878D82A}">
                    <a16:rowId xmlns:a16="http://schemas.microsoft.com/office/drawing/2014/main" val="3279687141"/>
                  </a:ext>
                </a:extLst>
              </a:tr>
              <a:tr h="517105">
                <a:tc>
                  <a:txBody>
                    <a:bodyPr/>
                    <a:lstStyle/>
                    <a:p>
                      <a:pPr algn="ctr"/>
                      <a:r>
                        <a:rPr lang="en-US" sz="2400" dirty="0"/>
                        <a:t>&gt;25</a:t>
                      </a:r>
                    </a:p>
                  </a:txBody>
                  <a:tcPr/>
                </a:tc>
                <a:tc>
                  <a:txBody>
                    <a:bodyPr/>
                    <a:lstStyle/>
                    <a:p>
                      <a:pPr algn="ctr"/>
                      <a:r>
                        <a:rPr lang="en-US" sz="2400" dirty="0"/>
                        <a:t>5</a:t>
                      </a:r>
                    </a:p>
                  </a:txBody>
                  <a:tcPr/>
                </a:tc>
                <a:extLst>
                  <a:ext uri="{0D108BD9-81ED-4DB2-BD59-A6C34878D82A}">
                    <a16:rowId xmlns:a16="http://schemas.microsoft.com/office/drawing/2014/main" val="868670299"/>
                  </a:ext>
                </a:extLst>
              </a:tr>
            </a:tbl>
          </a:graphicData>
        </a:graphic>
      </p:graphicFrame>
      <p:sp>
        <p:nvSpPr>
          <p:cNvPr id="5" name="Oval 4">
            <a:extLst>
              <a:ext uri="{FF2B5EF4-FFF2-40B4-BE49-F238E27FC236}">
                <a16:creationId xmlns:a16="http://schemas.microsoft.com/office/drawing/2014/main" id="{063D66D6-4E73-4E9F-84E5-8F503D654975}"/>
              </a:ext>
            </a:extLst>
          </p:cNvPr>
          <p:cNvSpPr/>
          <p:nvPr/>
        </p:nvSpPr>
        <p:spPr>
          <a:xfrm>
            <a:off x="6048104" y="3988775"/>
            <a:ext cx="5643154" cy="8444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67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15879-1642-B348-BD1E-EF3DF0D37267}" type="slidenum">
              <a:rPr lang="en-US" smtClean="0"/>
              <a:t>8</a:t>
            </a:fld>
            <a:endParaRPr lang="en-US"/>
          </a:p>
        </p:txBody>
      </p:sp>
      <p:sp>
        <p:nvSpPr>
          <p:cNvPr id="6" name="TextBox 5"/>
          <p:cNvSpPr txBox="1"/>
          <p:nvPr/>
        </p:nvSpPr>
        <p:spPr>
          <a:xfrm>
            <a:off x="140675" y="854224"/>
            <a:ext cx="11887197" cy="4278094"/>
          </a:xfrm>
          <a:prstGeom prst="rect">
            <a:avLst/>
          </a:prstGeom>
          <a:noFill/>
        </p:spPr>
        <p:txBody>
          <a:bodyPr wrap="square" rtlCol="0">
            <a:spAutoFit/>
          </a:bodyPr>
          <a:lstStyle/>
          <a:p>
            <a:pPr marL="457200" indent="-457200">
              <a:lnSpc>
                <a:spcPct val="150000"/>
              </a:lnSpc>
              <a:spcAft>
                <a:spcPts val="600"/>
              </a:spcAft>
              <a:buFont typeface="+mj-lt"/>
              <a:buAutoNum type="arabicPeriod"/>
            </a:pPr>
            <a:r>
              <a:rPr lang="en-US" sz="2800" dirty="0"/>
              <a:t>An </a:t>
            </a:r>
            <a:r>
              <a:rPr lang="en-US" sz="2800" b="1" dirty="0"/>
              <a:t>end-to-end system </a:t>
            </a:r>
            <a:r>
              <a:rPr lang="en-US" sz="2800" dirty="0"/>
              <a:t>for automated design of affinity based smart geo-fences: </a:t>
            </a:r>
          </a:p>
          <a:p>
            <a:pPr marL="914400" lvl="1" indent="-457200">
              <a:lnSpc>
                <a:spcPct val="150000"/>
              </a:lnSpc>
              <a:spcAft>
                <a:spcPts val="600"/>
              </a:spcAft>
              <a:buFont typeface="+mj-lt"/>
              <a:buAutoNum type="alphaLcParenR"/>
            </a:pPr>
            <a:r>
              <a:rPr lang="en-US" sz="2800" dirty="0"/>
              <a:t>Product specific and personalized for user segments</a:t>
            </a:r>
          </a:p>
          <a:p>
            <a:pPr marL="914400" lvl="1" indent="-457200">
              <a:lnSpc>
                <a:spcPct val="150000"/>
              </a:lnSpc>
              <a:spcAft>
                <a:spcPts val="600"/>
              </a:spcAft>
              <a:buFont typeface="+mj-lt"/>
              <a:buAutoNum type="alphaLcParenR"/>
            </a:pPr>
            <a:r>
              <a:rPr lang="en-US" sz="2800" dirty="0"/>
              <a:t>Number and sizes of geo-fence created are alterable =&gt; Good Scalability</a:t>
            </a:r>
          </a:p>
          <a:p>
            <a:pPr marL="457200" indent="-457200">
              <a:lnSpc>
                <a:spcPct val="150000"/>
              </a:lnSpc>
              <a:spcAft>
                <a:spcPts val="600"/>
              </a:spcAft>
              <a:buFont typeface="+mj-lt"/>
              <a:buAutoNum type="arabicPeriod"/>
            </a:pPr>
            <a:r>
              <a:rPr lang="en-US" sz="2800" dirty="0"/>
              <a:t>Modeling </a:t>
            </a:r>
            <a:r>
              <a:rPr lang="en-US" sz="2800" b="1" dirty="0"/>
              <a:t>latent location sensitivity</a:t>
            </a:r>
            <a:r>
              <a:rPr lang="en-US" sz="2800" dirty="0"/>
              <a:t> in user’s affinity</a:t>
            </a:r>
          </a:p>
          <a:p>
            <a:pPr marL="457200" indent="-457200">
              <a:lnSpc>
                <a:spcPct val="150000"/>
              </a:lnSpc>
              <a:spcAft>
                <a:spcPts val="600"/>
              </a:spcAft>
              <a:buFont typeface="+mj-lt"/>
              <a:buAutoNum type="arabicPeriod"/>
            </a:pPr>
            <a:r>
              <a:rPr lang="en-US" sz="2800" dirty="0"/>
              <a:t>Mitigating the </a:t>
            </a:r>
            <a:r>
              <a:rPr lang="en-US" sz="2800" b="1" dirty="0"/>
              <a:t>extreme sparsity problem</a:t>
            </a:r>
            <a:endParaRPr lang="en-US" sz="2400" dirty="0"/>
          </a:p>
        </p:txBody>
      </p:sp>
    </p:spTree>
    <p:extLst>
      <p:ext uri="{BB962C8B-B14F-4D97-AF65-F5344CB8AC3E}">
        <p14:creationId xmlns:p14="http://schemas.microsoft.com/office/powerpoint/2010/main" val="422087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Preprocessing: Stay Point Detection</a:t>
            </a:r>
          </a:p>
        </p:txBody>
      </p:sp>
      <p:sp>
        <p:nvSpPr>
          <p:cNvPr id="3" name="Footer Placeholder 2"/>
          <p:cNvSpPr>
            <a:spLocks noGrp="1"/>
          </p:cNvSpPr>
          <p:nvPr>
            <p:ph type="ftr" sz="quarter" idx="11"/>
          </p:nvPr>
        </p:nvSpPr>
        <p:spPr/>
        <p:txBody>
          <a:bodyPr/>
          <a:lstStyle/>
          <a:p>
            <a:pPr algn="l"/>
            <a:r>
              <a:rPr lang="en-US" dirty="0"/>
              <a:t>[1] Li, </a:t>
            </a:r>
            <a:r>
              <a:rPr lang="en-US" dirty="0" err="1"/>
              <a:t>Quannan</a:t>
            </a:r>
            <a:r>
              <a:rPr lang="en-US" dirty="0"/>
              <a:t>, et al. "Mining user similarity based on location history." Proceedings of the 16th ACM SIGSPATIAL international conference on Advances in geographic information systems. ACM, 2008.</a:t>
            </a:r>
          </a:p>
        </p:txBody>
      </p:sp>
      <p:sp>
        <p:nvSpPr>
          <p:cNvPr id="4" name="Slide Number Placeholder 3"/>
          <p:cNvSpPr>
            <a:spLocks noGrp="1"/>
          </p:cNvSpPr>
          <p:nvPr>
            <p:ph type="sldNum" sz="quarter" idx="12"/>
          </p:nvPr>
        </p:nvSpPr>
        <p:spPr/>
        <p:txBody>
          <a:bodyPr/>
          <a:lstStyle/>
          <a:p>
            <a:fld id="{34B15879-1642-B348-BD1E-EF3DF0D37267}" type="slidenum">
              <a:rPr lang="en-US" smtClean="0"/>
              <a:t>9</a:t>
            </a:fld>
            <a:endParaRPr lang="en-US"/>
          </a:p>
        </p:txBody>
      </p:sp>
      <p:sp>
        <p:nvSpPr>
          <p:cNvPr id="14" name="Rectangle 13"/>
          <p:cNvSpPr/>
          <p:nvPr/>
        </p:nvSpPr>
        <p:spPr>
          <a:xfrm>
            <a:off x="269726" y="1177876"/>
            <a:ext cx="11322049"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t>Li, </a:t>
            </a:r>
            <a:r>
              <a:rPr lang="en-US" sz="2400" dirty="0" err="1"/>
              <a:t>Quannan</a:t>
            </a:r>
            <a:r>
              <a:rPr lang="en-US" sz="2400" dirty="0"/>
              <a:t> et al.</a:t>
            </a:r>
            <a:r>
              <a:rPr lang="en-US" sz="2400" baseline="30000" dirty="0"/>
              <a:t>[1]</a:t>
            </a:r>
            <a:r>
              <a:rPr lang="en-US" sz="2400" dirty="0"/>
              <a:t> introduce the concept of stay points:</a:t>
            </a:r>
          </a:p>
          <a:p>
            <a:pPr marL="342900" indent="-342900">
              <a:lnSpc>
                <a:spcPct val="150000"/>
              </a:lnSpc>
              <a:buFont typeface="Arial" panose="020B0604020202020204" pitchFamily="34" charset="0"/>
              <a:buChar char="•"/>
            </a:pPr>
            <a:r>
              <a:rPr lang="en-US" sz="2400" dirty="0"/>
              <a:t>Represent all location points by a single point within:</a:t>
            </a:r>
          </a:p>
          <a:p>
            <a:pPr marL="800100" lvl="1" indent="-342900">
              <a:lnSpc>
                <a:spcPct val="150000"/>
              </a:lnSpc>
              <a:buFont typeface="Arial" panose="020B0604020202020204" pitchFamily="34" charset="0"/>
              <a:buChar char="•"/>
            </a:pPr>
            <a:r>
              <a:rPr lang="en-US" sz="2400" dirty="0"/>
              <a:t>A distance threshold (100m),</a:t>
            </a:r>
          </a:p>
          <a:p>
            <a:pPr marL="800100" lvl="1" indent="-342900">
              <a:lnSpc>
                <a:spcPct val="150000"/>
              </a:lnSpc>
              <a:buFont typeface="Arial" panose="020B0604020202020204" pitchFamily="34" charset="0"/>
              <a:buChar char="•"/>
            </a:pPr>
            <a:r>
              <a:rPr lang="en-US" sz="2400" dirty="0"/>
              <a:t>Time Threshold (5 mins)</a:t>
            </a:r>
          </a:p>
        </p:txBody>
      </p:sp>
      <p:pic>
        <p:nvPicPr>
          <p:cNvPr id="15" name="Picture 14"/>
          <p:cNvPicPr/>
          <p:nvPr/>
        </p:nvPicPr>
        <p:blipFill>
          <a:blip r:embed="rId3"/>
          <a:srcRect/>
          <a:stretch>
            <a:fillRect/>
          </a:stretch>
        </p:blipFill>
        <p:spPr bwMode="auto">
          <a:xfrm>
            <a:off x="2654505" y="3820827"/>
            <a:ext cx="6572296" cy="1571636"/>
          </a:xfrm>
          <a:prstGeom prst="rect">
            <a:avLst/>
          </a:prstGeom>
          <a:noFill/>
          <a:ln w="9525">
            <a:noFill/>
            <a:miter lim="800000"/>
            <a:headEnd/>
            <a:tailEnd/>
          </a:ln>
        </p:spPr>
      </p:pic>
      <p:sp>
        <p:nvSpPr>
          <p:cNvPr id="7" name="TextBox 6">
            <a:extLst>
              <a:ext uri="{FF2B5EF4-FFF2-40B4-BE49-F238E27FC236}">
                <a16:creationId xmlns:a16="http://schemas.microsoft.com/office/drawing/2014/main" id="{6DC7C401-591E-4592-9E4A-43966BBA0163}"/>
              </a:ext>
            </a:extLst>
          </p:cNvPr>
          <p:cNvSpPr txBox="1"/>
          <p:nvPr/>
        </p:nvSpPr>
        <p:spPr>
          <a:xfrm>
            <a:off x="3231842" y="5387603"/>
            <a:ext cx="5853724" cy="307777"/>
          </a:xfrm>
          <a:prstGeom prst="rect">
            <a:avLst/>
          </a:prstGeom>
          <a:noFill/>
        </p:spPr>
        <p:txBody>
          <a:bodyPr wrap="square" rtlCol="0">
            <a:spAutoFit/>
          </a:bodyPr>
          <a:lstStyle/>
          <a:p>
            <a:pPr algn="ctr">
              <a:spcAft>
                <a:spcPts val="600"/>
              </a:spcAft>
            </a:pPr>
            <a:r>
              <a:rPr lang="en-US" sz="1200" dirty="0"/>
              <a:t>Source: Mining user similarity based on location history</a:t>
            </a:r>
            <a:r>
              <a:rPr lang="en-US" sz="1200" baseline="30000" dirty="0"/>
              <a:t>[1]</a:t>
            </a:r>
            <a:r>
              <a:rPr lang="en-US" sz="1400" dirty="0"/>
              <a:t> </a:t>
            </a:r>
          </a:p>
        </p:txBody>
      </p:sp>
    </p:spTree>
    <p:extLst>
      <p:ext uri="{BB962C8B-B14F-4D97-AF65-F5344CB8AC3E}">
        <p14:creationId xmlns:p14="http://schemas.microsoft.com/office/powerpoint/2010/main" val="158802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Adobe Master Widescreen 2015">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rporate_Presentation_Template_2016_Ash_Thorp.pptx" id="{ECB39DA4-C7A8-4C06-8741-D46BE36D4DF7}" vid="{60133990-C1E5-4CC3-B466-E7C0A685224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CC7560D886C3D43AB77E440E2074B90" ma:contentTypeVersion="4" ma:contentTypeDescription="Create a new document." ma:contentTypeScope="" ma:versionID="bfd580bc542fa3ced186610c217896ac">
  <xsd:schema xmlns:xsd="http://www.w3.org/2001/XMLSchema" xmlns:xs="http://www.w3.org/2001/XMLSchema" xmlns:p="http://schemas.microsoft.com/office/2006/metadata/properties" xmlns:ns2="69092d11-2fa0-43cd-a7cf-e3a4e114b22b" xmlns:ns3="2b0a0447-8c60-421a-8176-27e72c26f675" targetNamespace="http://schemas.microsoft.com/office/2006/metadata/properties" ma:root="true" ma:fieldsID="354c0c668515faaef2a61889a11993fc" ns2:_="" ns3:_="">
    <xsd:import namespace="69092d11-2fa0-43cd-a7cf-e3a4e114b22b"/>
    <xsd:import namespace="2b0a0447-8c60-421a-8176-27e72c26f67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092d11-2fa0-43cd-a7cf-e3a4e114b2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0a0447-8c60-421a-8176-27e72c26f67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8C1233-F913-4E0E-9AD6-B01A68788021}">
  <ds:schemaRefs>
    <ds:schemaRef ds:uri="http://schemas.microsoft.com/sharepoint/v3/contenttype/forms"/>
  </ds:schemaRefs>
</ds:datastoreItem>
</file>

<file path=customXml/itemProps2.xml><?xml version="1.0" encoding="utf-8"?>
<ds:datastoreItem xmlns:ds="http://schemas.openxmlformats.org/officeDocument/2006/customXml" ds:itemID="{4D70B916-AD29-4FDB-B299-F3E8A12B8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9092d11-2fa0-43cd-a7cf-e3a4e114b22b"/>
    <ds:schemaRef ds:uri="2b0a0447-8c60-421a-8176-27e72c26f6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C34A06-5D88-41E5-B69D-7B68F26E8A5C}">
  <ds:schemaRefs>
    <ds:schemaRef ds:uri="2b0a0447-8c60-421a-8176-27e72c26f675"/>
    <ds:schemaRef ds:uri="http://purl.org/dc/terms/"/>
    <ds:schemaRef ds:uri="http://schemas.openxmlformats.org/package/2006/metadata/core-properties"/>
    <ds:schemaRef ds:uri="69092d11-2fa0-43cd-a7cf-e3a4e114b22b"/>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5559</TotalTime>
  <Words>2957</Words>
  <Application>Microsoft Office PowerPoint</Application>
  <PresentationFormat>Widescreen</PresentationFormat>
  <Paragraphs>447</Paragraphs>
  <Slides>32</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Adobe Clean</vt:lpstr>
      <vt:lpstr>Adobe Clean Light</vt:lpstr>
      <vt:lpstr>Arial</vt:lpstr>
      <vt:lpstr>Calibri</vt:lpstr>
      <vt:lpstr>Calibri Light</vt:lpstr>
      <vt:lpstr>Cambria Math</vt:lpstr>
      <vt:lpstr>Helvetica Light</vt:lpstr>
      <vt:lpstr>Wingdings</vt:lpstr>
      <vt:lpstr>Office Theme</vt:lpstr>
      <vt:lpstr>4_Adobe Master Widescreen 2015</vt:lpstr>
      <vt:lpstr>Smart Geo-fencing with Location Sensitive Product Affinity</vt:lpstr>
      <vt:lpstr>What is Geo-fencing?</vt:lpstr>
      <vt:lpstr>Motivation</vt:lpstr>
      <vt:lpstr>Nature of Dataset</vt:lpstr>
      <vt:lpstr>Location Sensitive Product Affinity</vt:lpstr>
      <vt:lpstr>Goal</vt:lpstr>
      <vt:lpstr>Challenges</vt:lpstr>
      <vt:lpstr>Contributions</vt:lpstr>
      <vt:lpstr>Preprocessing: Stay Point Detection</vt:lpstr>
      <vt:lpstr>Solution Architecture</vt:lpstr>
      <vt:lpstr>Solution Architecture</vt:lpstr>
      <vt:lpstr>Solution Architecture</vt:lpstr>
      <vt:lpstr>Solution Architecture</vt:lpstr>
      <vt:lpstr>Affinity Modeling</vt:lpstr>
      <vt:lpstr>Product Similarity</vt:lpstr>
      <vt:lpstr>Product based Affinity</vt:lpstr>
      <vt:lpstr>Affinity Modeling</vt:lpstr>
      <vt:lpstr>User Similarity </vt:lpstr>
      <vt:lpstr>User based Affinity</vt:lpstr>
      <vt:lpstr>Affinity Modeling</vt:lpstr>
      <vt:lpstr>Semantic Location Similarity</vt:lpstr>
      <vt:lpstr>Semantic Location based Similarity</vt:lpstr>
      <vt:lpstr>Geo-fence Design (1): User Segmentation</vt:lpstr>
      <vt:lpstr>Geo-fence design (3): Boundary Creation</vt:lpstr>
      <vt:lpstr>Dataset Description</vt:lpstr>
      <vt:lpstr>Validation Strategy</vt:lpstr>
      <vt:lpstr>Comparison with Baselines (1)</vt:lpstr>
      <vt:lpstr>Comparison with Baselines (2)</vt:lpstr>
      <vt:lpstr>Comparison with Baselines (3)</vt:lpstr>
      <vt:lpstr>Comparison with Baselines (4)</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Geo-fencing with Location Sensitive Product Affinity</dc:title>
  <dc:creator>Ankur Garg</dc:creator>
  <cp:lastModifiedBy>Ankur Garg</cp:lastModifiedBy>
  <cp:revision>147</cp:revision>
  <dcterms:created xsi:type="dcterms:W3CDTF">2017-10-10T14:02:52Z</dcterms:created>
  <dcterms:modified xsi:type="dcterms:W3CDTF">2017-11-14T04:51:16Z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0x010100DCC7560D886C3D43AB77E440E2074B90</vt:lpwstr>
  </property>
</Properties>
</file>